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256" r:id="rId3"/>
    <p:sldId id="257" r:id="rId5"/>
    <p:sldId id="258" r:id="rId6"/>
    <p:sldId id="269" r:id="rId7"/>
    <p:sldId id="262" r:id="rId8"/>
    <p:sldId id="286" r:id="rId9"/>
    <p:sldId id="266" r:id="rId10"/>
    <p:sldId id="260" r:id="rId11"/>
    <p:sldId id="291" r:id="rId12"/>
    <p:sldId id="292" r:id="rId13"/>
    <p:sldId id="293" r:id="rId14"/>
    <p:sldId id="294" r:id="rId15"/>
    <p:sldId id="295" r:id="rId16"/>
    <p:sldId id="296" r:id="rId17"/>
    <p:sldId id="297" r:id="rId18"/>
    <p:sldId id="268" r:id="rId19"/>
    <p:sldId id="298" r:id="rId20"/>
    <p:sldId id="287" r:id="rId21"/>
    <p:sldId id="299" r:id="rId22"/>
    <p:sldId id="300" r:id="rId23"/>
    <p:sldId id="303" r:id="rId24"/>
    <p:sldId id="302" r:id="rId25"/>
    <p:sldId id="304" r:id="rId26"/>
    <p:sldId id="288" r:id="rId27"/>
    <p:sldId id="267" r:id="rId28"/>
    <p:sldId id="290" r:id="rId29"/>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云龙 冯" initials="云龙"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7" autoAdjust="0"/>
    <p:restoredTop sz="94660"/>
  </p:normalViewPr>
  <p:slideViewPr>
    <p:cSldViewPr snapToGrid="0" showGuides="1">
      <p:cViewPr>
        <p:scale>
          <a:sx n="100" d="100"/>
          <a:sy n="100" d="100"/>
        </p:scale>
        <p:origin x="336" y="366"/>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R" panose="00020600040101010101" charset="-122"/>
                <a:ea typeface="阿里巴巴普惠体 R" panose="00020600040101010101" charset="-122"/>
                <a:cs typeface="阿里巴巴普惠体 R"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R" panose="00020600040101010101" charset="-122"/>
                <a:ea typeface="阿里巴巴普惠体 R" panose="00020600040101010101" charset="-122"/>
                <a:cs typeface="阿里巴巴普惠体 R" panose="00020600040101010101" charset="-122"/>
              </a:defRPr>
            </a:lvl1pPr>
          </a:lstStyle>
          <a:p>
            <a:fld id="{EE4EEDDD-2F66-4DB6-9D98-5AE1A2A512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R" panose="00020600040101010101" charset="-122"/>
                <a:ea typeface="阿里巴巴普惠体 R" panose="00020600040101010101" charset="-122"/>
                <a:cs typeface="阿里巴巴普惠体 R"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R" panose="00020600040101010101" charset="-122"/>
                <a:ea typeface="阿里巴巴普惠体 R" panose="00020600040101010101" charset="-122"/>
                <a:cs typeface="阿里巴巴普惠体 R" panose="00020600040101010101" charset="-122"/>
              </a:defRPr>
            </a:lvl1pPr>
          </a:lstStyle>
          <a:p>
            <a:fld id="{81F793F8-885B-454C-A636-0A4DD6C46DD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charset="-122"/>
        <a:ea typeface="阿里巴巴普惠体 R" panose="00020600040101010101" charset="-122"/>
        <a:cs typeface="阿里巴巴普惠体 R" panose="00020600040101010101" charset="-122"/>
      </a:defRPr>
    </a:lvl1pPr>
    <a:lvl2pPr marL="457200" algn="l" defTabSz="914400" rtl="0" eaLnBrk="1" latinLnBrk="0" hangingPunct="1">
      <a:defRPr sz="1200" kern="1200">
        <a:solidFill>
          <a:schemeClr val="tx1"/>
        </a:solidFill>
        <a:latin typeface="阿里巴巴普惠体 R" panose="00020600040101010101" charset="-122"/>
        <a:ea typeface="阿里巴巴普惠体 R" panose="00020600040101010101" charset="-122"/>
        <a:cs typeface="阿里巴巴普惠体 R" panose="00020600040101010101" charset="-122"/>
      </a:defRPr>
    </a:lvl2pPr>
    <a:lvl3pPr marL="914400" algn="l" defTabSz="914400" rtl="0" eaLnBrk="1" latinLnBrk="0" hangingPunct="1">
      <a:defRPr sz="1200" kern="1200">
        <a:solidFill>
          <a:schemeClr val="tx1"/>
        </a:solidFill>
        <a:latin typeface="阿里巴巴普惠体 R" panose="00020600040101010101" charset="-122"/>
        <a:ea typeface="阿里巴巴普惠体 R" panose="00020600040101010101" charset="-122"/>
        <a:cs typeface="阿里巴巴普惠体 R" panose="00020600040101010101" charset="-122"/>
      </a:defRPr>
    </a:lvl3pPr>
    <a:lvl4pPr marL="1371600" algn="l" defTabSz="914400" rtl="0" eaLnBrk="1" latinLnBrk="0" hangingPunct="1">
      <a:defRPr sz="1200" kern="1200">
        <a:solidFill>
          <a:schemeClr val="tx1"/>
        </a:solidFill>
        <a:latin typeface="阿里巴巴普惠体 R" panose="00020600040101010101" charset="-122"/>
        <a:ea typeface="阿里巴巴普惠体 R" panose="00020600040101010101" charset="-122"/>
        <a:cs typeface="阿里巴巴普惠体 R" panose="00020600040101010101" charset="-122"/>
      </a:defRPr>
    </a:lvl4pPr>
    <a:lvl5pPr marL="1828800" algn="l" defTabSz="914400" rtl="0" eaLnBrk="1" latinLnBrk="0" hangingPunct="1">
      <a:defRPr sz="1200" kern="1200">
        <a:solidFill>
          <a:schemeClr val="tx1"/>
        </a:solidFill>
        <a:latin typeface="阿里巴巴普惠体 R" panose="00020600040101010101" charset="-122"/>
        <a:ea typeface="阿里巴巴普惠体 R" panose="00020600040101010101" charset="-122"/>
        <a:cs typeface="阿里巴巴普惠体 R"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1F793F8-885B-454C-A636-0A4DD6C46DD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idx="4294967295"/>
          </p:nvPr>
        </p:nvSpPr>
        <p:spPr>
          <a:ln>
            <a:miter lim="800000"/>
          </a:ln>
        </p:spPr>
      </p:sp>
      <p:sp>
        <p:nvSpPr>
          <p:cNvPr id="50179" name="备注占位符 2"/>
          <p:cNvSpPr>
            <a:spLocks noGrp="1" noChangeArrowheads="1"/>
          </p:cNvSpPr>
          <p:nvPr>
            <p:ph type="body" idx="4294967295"/>
          </p:nvPr>
        </p:nvSpPr>
        <p:spPr/>
        <p:txBody>
          <a:bodyPr/>
          <a:lstStyle/>
          <a:p>
            <a:pPr eaLnBrk="1" hangingPunct="1"/>
            <a:endParaRPr lang="zh-CN" altLang="en-US"/>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6493F18-0FF5-415D-A4E3-53A2497D255D}" type="slidenum">
              <a:rPr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idx="4294967295"/>
          </p:nvPr>
        </p:nvSpPr>
        <p:spPr>
          <a:ln>
            <a:miter lim="800000"/>
          </a:ln>
        </p:spPr>
      </p:sp>
      <p:sp>
        <p:nvSpPr>
          <p:cNvPr id="50179" name="备注占位符 2"/>
          <p:cNvSpPr>
            <a:spLocks noGrp="1" noChangeArrowheads="1"/>
          </p:cNvSpPr>
          <p:nvPr>
            <p:ph type="body" idx="4294967295"/>
          </p:nvPr>
        </p:nvSpPr>
        <p:spPr/>
        <p:txBody>
          <a:bodyPr/>
          <a:lstStyle/>
          <a:p>
            <a:pPr eaLnBrk="1" hangingPunct="1"/>
            <a:endParaRPr lang="zh-CN" altLang="en-US"/>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6493F18-0FF5-415D-A4E3-53A2497D255D}" type="slidenum">
              <a:rPr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idx="4294967295"/>
          </p:nvPr>
        </p:nvSpPr>
        <p:spPr>
          <a:ln>
            <a:miter lim="800000"/>
          </a:ln>
        </p:spPr>
      </p:sp>
      <p:sp>
        <p:nvSpPr>
          <p:cNvPr id="43011" name="备注占位符 2"/>
          <p:cNvSpPr>
            <a:spLocks noGrp="1" noChangeArrowheads="1"/>
          </p:cNvSpPr>
          <p:nvPr>
            <p:ph type="body" idx="4294967295"/>
          </p:nvPr>
        </p:nvSpPr>
        <p:spPr/>
        <p:txBody>
          <a:bodyPr/>
          <a:lstStyle/>
          <a:p>
            <a:pPr eaLnBrk="1" hangingPunct="1"/>
            <a:endParaRPr lang="zh-CN" altLang="en-US"/>
          </a:p>
        </p:txBody>
      </p:sp>
      <p:sp>
        <p:nvSpPr>
          <p:cNvPr id="430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EAAA30D-4C80-4EBD-BBBC-26C3A6D99627}" type="slidenum">
              <a:rPr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idx="4294967295"/>
          </p:nvPr>
        </p:nvSpPr>
        <p:spPr>
          <a:ln>
            <a:miter lim="800000"/>
          </a:ln>
        </p:spPr>
      </p:sp>
      <p:sp>
        <p:nvSpPr>
          <p:cNvPr id="50179" name="备注占位符 2"/>
          <p:cNvSpPr>
            <a:spLocks noGrp="1" noChangeArrowheads="1"/>
          </p:cNvSpPr>
          <p:nvPr>
            <p:ph type="body" idx="4294967295"/>
          </p:nvPr>
        </p:nvSpPr>
        <p:spPr/>
        <p:txBody>
          <a:bodyPr/>
          <a:lstStyle/>
          <a:p>
            <a:pPr eaLnBrk="1" hangingPunct="1"/>
            <a:endParaRPr lang="zh-CN" altLang="en-US"/>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6493F18-0FF5-415D-A4E3-53A2497D255D}" type="slidenum">
              <a:rPr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idx="4294967295"/>
          </p:nvPr>
        </p:nvSpPr>
        <p:spPr>
          <a:ln>
            <a:miter lim="800000"/>
          </a:ln>
        </p:spPr>
      </p:sp>
      <p:sp>
        <p:nvSpPr>
          <p:cNvPr id="50179" name="备注占位符 2"/>
          <p:cNvSpPr>
            <a:spLocks noGrp="1" noChangeArrowheads="1"/>
          </p:cNvSpPr>
          <p:nvPr>
            <p:ph type="body" idx="4294967295"/>
          </p:nvPr>
        </p:nvSpPr>
        <p:spPr/>
        <p:txBody>
          <a:bodyPr/>
          <a:lstStyle/>
          <a:p>
            <a:pPr eaLnBrk="1" hangingPunct="1"/>
            <a:endParaRPr lang="zh-CN" altLang="en-US"/>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6493F18-0FF5-415D-A4E3-53A2497D255D}" type="slidenum">
              <a:rPr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idx="4294967295"/>
          </p:nvPr>
        </p:nvSpPr>
        <p:spPr>
          <a:ln>
            <a:miter lim="800000"/>
          </a:ln>
        </p:spPr>
      </p:sp>
      <p:sp>
        <p:nvSpPr>
          <p:cNvPr id="50179" name="备注占位符 2"/>
          <p:cNvSpPr>
            <a:spLocks noGrp="1" noChangeArrowheads="1"/>
          </p:cNvSpPr>
          <p:nvPr>
            <p:ph type="body" idx="4294967295"/>
          </p:nvPr>
        </p:nvSpPr>
        <p:spPr/>
        <p:txBody>
          <a:bodyPr/>
          <a:lstStyle/>
          <a:p>
            <a:pPr eaLnBrk="1" hangingPunct="1"/>
            <a:endParaRPr lang="zh-CN" altLang="en-US"/>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6493F18-0FF5-415D-A4E3-53A2497D255D}" type="slidenum">
              <a:rPr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idx="4294967295"/>
          </p:nvPr>
        </p:nvSpPr>
        <p:spPr>
          <a:ln>
            <a:miter lim="800000"/>
          </a:ln>
        </p:spPr>
      </p:sp>
      <p:sp>
        <p:nvSpPr>
          <p:cNvPr id="50179" name="备注占位符 2"/>
          <p:cNvSpPr>
            <a:spLocks noGrp="1" noChangeArrowheads="1"/>
          </p:cNvSpPr>
          <p:nvPr>
            <p:ph type="body" idx="4294967295"/>
          </p:nvPr>
        </p:nvSpPr>
        <p:spPr/>
        <p:txBody>
          <a:bodyPr/>
          <a:lstStyle/>
          <a:p>
            <a:pPr eaLnBrk="1" hangingPunct="1"/>
            <a:endParaRPr lang="zh-CN" altLang="en-US"/>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6493F18-0FF5-415D-A4E3-53A2497D255D}" type="slidenum">
              <a:rPr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idx="4294967295"/>
          </p:nvPr>
        </p:nvSpPr>
        <p:spPr>
          <a:ln>
            <a:miter lim="800000"/>
          </a:ln>
        </p:spPr>
      </p:sp>
      <p:sp>
        <p:nvSpPr>
          <p:cNvPr id="44035" name="备注占位符 2"/>
          <p:cNvSpPr>
            <a:spLocks noGrp="1" noChangeArrowheads="1"/>
          </p:cNvSpPr>
          <p:nvPr>
            <p:ph type="body" idx="4294967295"/>
          </p:nvPr>
        </p:nvSpPr>
        <p:spPr/>
        <p:txBody>
          <a:bodyPr/>
          <a:lstStyle/>
          <a:p>
            <a:pPr eaLnBrk="1" hangingPunct="1"/>
            <a:endParaRPr lang="zh-CN" altLang="en-US"/>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4E9FE0F-A44C-4769-BA3E-88E8A7298E14}" type="slidenum">
              <a:rPr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1F793F8-885B-454C-A636-0A4DD6C46DD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idx="4294967295"/>
          </p:nvPr>
        </p:nvSpPr>
        <p:spPr>
          <a:ln>
            <a:miter lim="800000"/>
          </a:ln>
        </p:spPr>
      </p:sp>
      <p:sp>
        <p:nvSpPr>
          <p:cNvPr id="48131" name="备注占位符 2"/>
          <p:cNvSpPr>
            <a:spLocks noGrp="1" noChangeArrowheads="1"/>
          </p:cNvSpPr>
          <p:nvPr>
            <p:ph type="body" idx="4294967295"/>
          </p:nvPr>
        </p:nvSpPr>
        <p:spPr/>
        <p:txBody>
          <a:bodyPr/>
          <a:lstStyle/>
          <a:p>
            <a:pPr eaLnBrk="1" hangingPunct="1"/>
            <a:endParaRPr lang="zh-CN" altLang="en-US"/>
          </a:p>
        </p:txBody>
      </p:sp>
      <p:sp>
        <p:nvSpPr>
          <p:cNvPr id="481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41DCD6F-6F06-4646-BBD6-322D05DFE500}" type="slidenum">
              <a:rPr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1F793F8-885B-454C-A636-0A4DD6C46DD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ChangeArrowheads="1" noTextEdit="1"/>
          </p:cNvSpPr>
          <p:nvPr>
            <p:ph type="sldImg" idx="4294967295"/>
          </p:nvPr>
        </p:nvSpPr>
        <p:spPr>
          <a:ln>
            <a:miter lim="800000"/>
          </a:ln>
        </p:spPr>
      </p:sp>
      <p:sp>
        <p:nvSpPr>
          <p:cNvPr id="65539" name="备注占位符 2"/>
          <p:cNvSpPr>
            <a:spLocks noGrp="1" noChangeArrowheads="1"/>
          </p:cNvSpPr>
          <p:nvPr>
            <p:ph type="body" idx="4294967295"/>
          </p:nvPr>
        </p:nvSpPr>
        <p:spPr/>
        <p:txBody>
          <a:bodyPr/>
          <a:lstStyle/>
          <a:p>
            <a:pPr eaLnBrk="1" hangingPunct="1"/>
            <a:endParaRPr lang="zh-CN" altLang="en-US"/>
          </a:p>
        </p:txBody>
      </p:sp>
      <p:sp>
        <p:nvSpPr>
          <p:cNvPr id="655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9FFA18A-0AA8-4F1F-ABAC-F79C57116994}" type="slidenum">
              <a:rPr altLang="en-US"/>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ChangeArrowheads="1" noTextEdit="1"/>
          </p:cNvSpPr>
          <p:nvPr>
            <p:ph type="sldImg" idx="4294967295"/>
          </p:nvPr>
        </p:nvSpPr>
        <p:spPr>
          <a:ln>
            <a:miter lim="800000"/>
          </a:ln>
        </p:spPr>
      </p:sp>
      <p:sp>
        <p:nvSpPr>
          <p:cNvPr id="65539" name="备注占位符 2"/>
          <p:cNvSpPr>
            <a:spLocks noGrp="1" noChangeArrowheads="1"/>
          </p:cNvSpPr>
          <p:nvPr>
            <p:ph type="body" idx="4294967295"/>
          </p:nvPr>
        </p:nvSpPr>
        <p:spPr/>
        <p:txBody>
          <a:bodyPr/>
          <a:lstStyle/>
          <a:p>
            <a:pPr eaLnBrk="1" hangingPunct="1"/>
            <a:endParaRPr lang="zh-CN" altLang="en-US"/>
          </a:p>
        </p:txBody>
      </p:sp>
      <p:sp>
        <p:nvSpPr>
          <p:cNvPr id="655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9FFA18A-0AA8-4F1F-ABAC-F79C57116994}" type="slidenum">
              <a:rPr altLang="en-US"/>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ChangeArrowheads="1" noTextEdit="1"/>
          </p:cNvSpPr>
          <p:nvPr>
            <p:ph type="sldImg" idx="4294967295"/>
          </p:nvPr>
        </p:nvSpPr>
        <p:spPr>
          <a:ln>
            <a:miter lim="800000"/>
          </a:ln>
        </p:spPr>
      </p:sp>
      <p:sp>
        <p:nvSpPr>
          <p:cNvPr id="65539" name="备注占位符 2"/>
          <p:cNvSpPr>
            <a:spLocks noGrp="1" noChangeArrowheads="1"/>
          </p:cNvSpPr>
          <p:nvPr>
            <p:ph type="body" idx="4294967295"/>
          </p:nvPr>
        </p:nvSpPr>
        <p:spPr/>
        <p:txBody>
          <a:bodyPr/>
          <a:lstStyle/>
          <a:p>
            <a:pPr eaLnBrk="1" hangingPunct="1"/>
            <a:endParaRPr lang="zh-CN" altLang="en-US"/>
          </a:p>
        </p:txBody>
      </p:sp>
      <p:sp>
        <p:nvSpPr>
          <p:cNvPr id="655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9FFA18A-0AA8-4F1F-ABAC-F79C57116994}" type="slidenum">
              <a:rPr altLang="en-US"/>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ChangeArrowheads="1" noTextEdit="1"/>
          </p:cNvSpPr>
          <p:nvPr>
            <p:ph type="sldImg" idx="4294967295"/>
          </p:nvPr>
        </p:nvSpPr>
        <p:spPr>
          <a:ln>
            <a:miter lim="800000"/>
          </a:ln>
        </p:spPr>
      </p:sp>
      <p:sp>
        <p:nvSpPr>
          <p:cNvPr id="65539" name="备注占位符 2"/>
          <p:cNvSpPr>
            <a:spLocks noGrp="1" noChangeArrowheads="1"/>
          </p:cNvSpPr>
          <p:nvPr>
            <p:ph type="body" idx="4294967295"/>
          </p:nvPr>
        </p:nvSpPr>
        <p:spPr/>
        <p:txBody>
          <a:bodyPr/>
          <a:lstStyle/>
          <a:p>
            <a:pPr eaLnBrk="1" hangingPunct="1"/>
            <a:endParaRPr lang="zh-CN" altLang="en-US"/>
          </a:p>
        </p:txBody>
      </p:sp>
      <p:sp>
        <p:nvSpPr>
          <p:cNvPr id="655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9FFA18A-0AA8-4F1F-ABAC-F79C57116994}" type="slidenum">
              <a:rPr altLang="en-US"/>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1F793F8-885B-454C-A636-0A4DD6C46DD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ChangeArrowheads="1" noTextEdit="1"/>
          </p:cNvSpPr>
          <p:nvPr>
            <p:ph type="sldImg" idx="4294967295"/>
          </p:nvPr>
        </p:nvSpPr>
        <p:spPr>
          <a:ln>
            <a:miter lim="800000"/>
          </a:ln>
        </p:spPr>
      </p:sp>
      <p:sp>
        <p:nvSpPr>
          <p:cNvPr id="49155" name="备注占位符 2"/>
          <p:cNvSpPr>
            <a:spLocks noGrp="1" noChangeArrowheads="1"/>
          </p:cNvSpPr>
          <p:nvPr>
            <p:ph type="body" idx="4294967295"/>
          </p:nvPr>
        </p:nvSpPr>
        <p:spPr/>
        <p:txBody>
          <a:bodyPr/>
          <a:lstStyle/>
          <a:p>
            <a:pPr eaLnBrk="1" hangingPunct="1"/>
            <a:endParaRPr lang="zh-CN" altLang="en-US"/>
          </a:p>
        </p:txBody>
      </p:sp>
      <p:sp>
        <p:nvSpPr>
          <p:cNvPr id="491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704D6E3-148F-4554-B67F-811DBDCE6846}" type="slidenum">
              <a:rPr altLang="en-US"/>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1F793F8-885B-454C-A636-0A4DD6C46DDC}" type="slidenum">
              <a:rPr lang="zh-CN" altLang="en-US" smtClean="0">
                <a:solidFill>
                  <a:prstClr val="black"/>
                </a:solidFill>
                <a:latin typeface="Calibri" panose="020F0502020204030204"/>
                <a:ea typeface="宋体" panose="02010600030101010101" pitchFamily="2" charset="-122"/>
              </a:rPr>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1F793F8-885B-454C-A636-0A4DD6C46DD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ChangeArrowheads="1" noTextEdit="1"/>
          </p:cNvSpPr>
          <p:nvPr>
            <p:ph type="sldImg" idx="4294967295"/>
          </p:nvPr>
        </p:nvSpPr>
        <p:spPr>
          <a:ln>
            <a:miter lim="800000"/>
          </a:ln>
        </p:spPr>
      </p:sp>
      <p:sp>
        <p:nvSpPr>
          <p:cNvPr id="51203" name="备注占位符 2"/>
          <p:cNvSpPr>
            <a:spLocks noGrp="1" noChangeArrowheads="1"/>
          </p:cNvSpPr>
          <p:nvPr>
            <p:ph type="body" idx="4294967295"/>
          </p:nvPr>
        </p:nvSpPr>
        <p:spPr/>
        <p:txBody>
          <a:bodyPr/>
          <a:lstStyle/>
          <a:p>
            <a:pPr eaLnBrk="1" hangingPunct="1"/>
            <a:endParaRPr lang="zh-CN" altLang="en-US"/>
          </a:p>
        </p:txBody>
      </p:sp>
      <p:sp>
        <p:nvSpPr>
          <p:cNvPr id="512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398100-1777-41F6-96AA-686A28C6503B}" type="slidenum">
              <a:rPr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a:ln>
            <a:miter lim="800000"/>
          </a:ln>
        </p:spPr>
      </p:sp>
      <p:sp>
        <p:nvSpPr>
          <p:cNvPr id="45059" name="备注占位符 2"/>
          <p:cNvSpPr>
            <a:spLocks noGrp="1" noChangeArrowheads="1"/>
          </p:cNvSpPr>
          <p:nvPr>
            <p:ph type="body" idx="4294967295"/>
          </p:nvPr>
        </p:nvSpPr>
        <p:spPr/>
        <p:txBody>
          <a:bodyPr/>
          <a:lstStyle/>
          <a:p>
            <a:pPr eaLnBrk="1" hangingPunct="1"/>
            <a:endParaRPr lang="zh-CN" altLang="en-US"/>
          </a:p>
        </p:txBody>
      </p:sp>
      <p:sp>
        <p:nvSpPr>
          <p:cNvPr id="450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2AC2AE9-751E-4120-B11E-D898CFDE337C}" type="slidenum">
              <a:rPr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1F793F8-885B-454C-A636-0A4DD6C46DD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idx="4294967295"/>
          </p:nvPr>
        </p:nvSpPr>
        <p:spPr>
          <a:ln>
            <a:miter lim="800000"/>
          </a:ln>
        </p:spPr>
      </p:sp>
      <p:sp>
        <p:nvSpPr>
          <p:cNvPr id="48131" name="备注占位符 2"/>
          <p:cNvSpPr>
            <a:spLocks noGrp="1" noChangeArrowheads="1"/>
          </p:cNvSpPr>
          <p:nvPr>
            <p:ph type="body" idx="4294967295"/>
          </p:nvPr>
        </p:nvSpPr>
        <p:spPr/>
        <p:txBody>
          <a:bodyPr/>
          <a:lstStyle/>
          <a:p>
            <a:pPr eaLnBrk="1" hangingPunct="1"/>
            <a:endParaRPr lang="zh-CN" altLang="en-US"/>
          </a:p>
        </p:txBody>
      </p:sp>
      <p:sp>
        <p:nvSpPr>
          <p:cNvPr id="481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41DCD6F-6F06-4646-BBD6-322D05DFE500}" type="slidenum">
              <a:rPr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idx="4294967295"/>
          </p:nvPr>
        </p:nvSpPr>
        <p:spPr>
          <a:ln>
            <a:miter lim="800000"/>
          </a:ln>
        </p:spPr>
      </p:sp>
      <p:sp>
        <p:nvSpPr>
          <p:cNvPr id="43011" name="备注占位符 2"/>
          <p:cNvSpPr>
            <a:spLocks noGrp="1" noChangeArrowheads="1"/>
          </p:cNvSpPr>
          <p:nvPr>
            <p:ph type="body" idx="4294967295"/>
          </p:nvPr>
        </p:nvSpPr>
        <p:spPr/>
        <p:txBody>
          <a:bodyPr/>
          <a:lstStyle/>
          <a:p>
            <a:pPr eaLnBrk="1" hangingPunct="1"/>
            <a:endParaRPr lang="zh-CN" altLang="en-US"/>
          </a:p>
        </p:txBody>
      </p:sp>
      <p:sp>
        <p:nvSpPr>
          <p:cNvPr id="430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EAAA30D-4C80-4EBD-BBBC-26C3A6D99627}" type="slidenum">
              <a:rPr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idx="4294967295"/>
          </p:nvPr>
        </p:nvSpPr>
        <p:spPr>
          <a:ln>
            <a:miter lim="800000"/>
          </a:ln>
        </p:spPr>
      </p:sp>
      <p:sp>
        <p:nvSpPr>
          <p:cNvPr id="50179" name="备注占位符 2"/>
          <p:cNvSpPr>
            <a:spLocks noGrp="1" noChangeArrowheads="1"/>
          </p:cNvSpPr>
          <p:nvPr>
            <p:ph type="body" idx="4294967295"/>
          </p:nvPr>
        </p:nvSpPr>
        <p:spPr/>
        <p:txBody>
          <a:bodyPr/>
          <a:lstStyle/>
          <a:p>
            <a:pPr eaLnBrk="1" hangingPunct="1"/>
            <a:endParaRPr lang="zh-CN" altLang="en-US"/>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6493F18-0FF5-415D-A4E3-53A2497D255D}" type="slidenum">
              <a:rPr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2382046"/>
            <a:ext cx="12192000" cy="4475954"/>
          </a:xfrm>
          <a:prstGeom prst="rect">
            <a:avLst/>
          </a:prstGeom>
        </p:spPr>
      </p:pic>
      <p:sp>
        <p:nvSpPr>
          <p:cNvPr id="7" name="矩形 6"/>
          <p:cNvSpPr/>
          <p:nvPr userDrawn="1"/>
        </p:nvSpPr>
        <p:spPr>
          <a:xfrm>
            <a:off x="0" y="3982085"/>
            <a:ext cx="12192000" cy="287593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阿里巴巴普惠体 R" panose="00020600040101010101" charset="-122"/>
            </a:endParaRPr>
          </a:p>
        </p:txBody>
      </p:sp>
      <p:sp>
        <p:nvSpPr>
          <p:cNvPr id="9" name="圆角矩形 8"/>
          <p:cNvSpPr/>
          <p:nvPr userDrawn="1"/>
        </p:nvSpPr>
        <p:spPr>
          <a:xfrm rot="5400000">
            <a:off x="90345" y="551544"/>
            <a:ext cx="360726" cy="1069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2382046"/>
            <a:ext cx="12192000" cy="4475954"/>
          </a:xfrm>
          <a:prstGeom prst="rect">
            <a:avLst/>
          </a:prstGeom>
        </p:spPr>
      </p:pic>
      <p:sp>
        <p:nvSpPr>
          <p:cNvPr id="7" name="矩形 6"/>
          <p:cNvSpPr/>
          <p:nvPr userDrawn="1"/>
        </p:nvSpPr>
        <p:spPr>
          <a:xfrm>
            <a:off x="0" y="3982085"/>
            <a:ext cx="12192000" cy="28759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4A8689-533D-4AD6-BC7A-F8E5E42C9042}" type="slidenum">
              <a:rPr lang="zh-CN" altLang="en-US" smtClean="0"/>
            </a:fld>
            <a:endParaRPr lang="zh-CN" altLang="en-US"/>
          </a:p>
        </p:txBody>
      </p:sp>
      <p:sp>
        <p:nvSpPr>
          <p:cNvPr id="11" name="矩形 10"/>
          <p:cNvSpPr/>
          <p:nvPr userDrawn="1"/>
        </p:nvSpPr>
        <p:spPr>
          <a:xfrm>
            <a:off x="8790728" y="6429050"/>
            <a:ext cx="775136"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4510858-7C70-4AD8-8B8C-56F1273CD8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A8689-533D-4AD6-BC7A-F8E5E42C90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阿里巴巴普惠体 R" panose="00020600040101010101" charset="-122"/>
                <a:ea typeface="阿里巴巴普惠体 R" panose="00020600040101010101" charset="-122"/>
                <a:cs typeface="阿里巴巴普惠体 R" panose="00020600040101010101" charset="-122"/>
              </a:defRPr>
            </a:lvl1pPr>
          </a:lstStyle>
          <a:p>
            <a:fld id="{B4510858-7C70-4AD8-8B8C-56F1273CD8A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阿里巴巴普惠体 R" panose="00020600040101010101" charset="-122"/>
                <a:ea typeface="阿里巴巴普惠体 R" panose="00020600040101010101" charset="-122"/>
                <a:cs typeface="阿里巴巴普惠体 R" panose="0002060004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阿里巴巴普惠体 R" panose="00020600040101010101" charset="-122"/>
                <a:ea typeface="阿里巴巴普惠体 R" panose="00020600040101010101" charset="-122"/>
                <a:cs typeface="阿里巴巴普惠体 R" panose="00020600040101010101" charset="-122"/>
              </a:defRPr>
            </a:lvl1pPr>
          </a:lstStyle>
          <a:p>
            <a:fld id="{C54A8689-533D-4AD6-BC7A-F8E5E42C904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阿里巴巴普惠体 R" panose="00020600040101010101" charset="-122"/>
          <a:ea typeface="阿里巴巴普惠体 R" panose="00020600040101010101" charset="-122"/>
          <a:cs typeface="阿里巴巴普惠体 R" panose="0002060004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R" panose="00020600040101010101" charset="-122"/>
          <a:ea typeface="阿里巴巴普惠体 R" panose="00020600040101010101" charset="-122"/>
          <a:cs typeface="阿里巴巴普惠体 R"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R" panose="00020600040101010101" charset="-122"/>
          <a:ea typeface="阿里巴巴普惠体 R" panose="00020600040101010101" charset="-122"/>
          <a:cs typeface="阿里巴巴普惠体 R"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R" panose="00020600040101010101" charset="-122"/>
          <a:ea typeface="阿里巴巴普惠体 R" panose="00020600040101010101" charset="-122"/>
          <a:cs typeface="阿里巴巴普惠体 R"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charset="-122"/>
          <a:ea typeface="阿里巴巴普惠体 R" panose="00020600040101010101" charset="-122"/>
          <a:cs typeface="阿里巴巴普惠体 R"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R" panose="00020600040101010101" charset="-122"/>
          <a:ea typeface="阿里巴巴普惠体 R" panose="00020600040101010101" charset="-122"/>
          <a:cs typeface="阿里巴巴普惠体 R"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12.jpe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14.jpe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16.jpe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18.jpeg"/><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2.xml"/><Relationship Id="rId2" Type="http://schemas.openxmlformats.org/officeDocument/2006/relationships/image" Target="../media/image20.jpeg"/><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22.jpeg"/><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tretch>
            <a:fillRect/>
          </a:stretch>
        </p:blipFill>
        <p:spPr>
          <a:xfrm>
            <a:off x="0" y="2382046"/>
            <a:ext cx="12192000" cy="4475954"/>
          </a:xfrm>
          <a:prstGeom prst="rect">
            <a:avLst/>
          </a:prstGeom>
        </p:spPr>
      </p:pic>
      <p:sp>
        <p:nvSpPr>
          <p:cNvPr id="12" name="矩形 11"/>
          <p:cNvSpPr/>
          <p:nvPr/>
        </p:nvSpPr>
        <p:spPr>
          <a:xfrm>
            <a:off x="0" y="3982085"/>
            <a:ext cx="12192000" cy="28759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任意多边形: 形状 15"/>
          <p:cNvSpPr/>
          <p:nvPr/>
        </p:nvSpPr>
        <p:spPr>
          <a:xfrm rot="10800000">
            <a:off x="0" y="0"/>
            <a:ext cx="5522830" cy="2488924"/>
          </a:xfrm>
          <a:custGeom>
            <a:avLst/>
            <a:gdLst>
              <a:gd name="connsiteX0" fmla="*/ 4629710 w 4629710"/>
              <a:gd name="connsiteY0" fmla="*/ 2062620 h 2086429"/>
              <a:gd name="connsiteX1" fmla="*/ 4629710 w 4629710"/>
              <a:gd name="connsiteY1" fmla="*/ 2086429 h 2086429"/>
              <a:gd name="connsiteX2" fmla="*/ 4606079 w 4629710"/>
              <a:gd name="connsiteY2" fmla="*/ 2086429 h 2086429"/>
              <a:gd name="connsiteX3" fmla="*/ 1769949 w 4629710"/>
              <a:gd name="connsiteY3" fmla="*/ 1893739 h 2086429"/>
              <a:gd name="connsiteX4" fmla="*/ 1847524 w 4629710"/>
              <a:gd name="connsiteY4" fmla="*/ 1926988 h 2086429"/>
              <a:gd name="connsiteX5" fmla="*/ 1847524 w 4629710"/>
              <a:gd name="connsiteY5" fmla="*/ 2082151 h 2086429"/>
              <a:gd name="connsiteX6" fmla="*/ 1845924 w 4629710"/>
              <a:gd name="connsiteY6" fmla="*/ 2083764 h 2086429"/>
              <a:gd name="connsiteX7" fmla="*/ 1843281 w 4629710"/>
              <a:gd name="connsiteY7" fmla="*/ 2086429 h 2086429"/>
              <a:gd name="connsiteX8" fmla="*/ 1534067 w 4629710"/>
              <a:gd name="connsiteY8" fmla="*/ 2086429 h 2086429"/>
              <a:gd name="connsiteX9" fmla="*/ 1692374 w 4629710"/>
              <a:gd name="connsiteY9" fmla="*/ 1926988 h 2086429"/>
              <a:gd name="connsiteX10" fmla="*/ 1769949 w 4629710"/>
              <a:gd name="connsiteY10" fmla="*/ 1893739 h 2086429"/>
              <a:gd name="connsiteX11" fmla="*/ 2462350 w 4629710"/>
              <a:gd name="connsiteY11" fmla="*/ 1712302 h 2086429"/>
              <a:gd name="connsiteX12" fmla="*/ 2539931 w 4629710"/>
              <a:gd name="connsiteY12" fmla="*/ 1744168 h 2086429"/>
              <a:gd name="connsiteX13" fmla="*/ 2539931 w 4629710"/>
              <a:gd name="connsiteY13" fmla="*/ 1901188 h 2086429"/>
              <a:gd name="connsiteX14" fmla="*/ 2369776 w 4629710"/>
              <a:gd name="connsiteY14" fmla="*/ 2072642 h 2086429"/>
              <a:gd name="connsiteX15" fmla="*/ 2356093 w 4629710"/>
              <a:gd name="connsiteY15" fmla="*/ 2086429 h 2086429"/>
              <a:gd name="connsiteX16" fmla="*/ 2045101 w 4629710"/>
              <a:gd name="connsiteY16" fmla="*/ 2086429 h 2086429"/>
              <a:gd name="connsiteX17" fmla="*/ 2115833 w 4629710"/>
              <a:gd name="connsiteY17" fmla="*/ 2015158 h 2086429"/>
              <a:gd name="connsiteX18" fmla="*/ 2384770 w 4629710"/>
              <a:gd name="connsiteY18" fmla="*/ 1744168 h 2086429"/>
              <a:gd name="connsiteX19" fmla="*/ 2462350 w 4629710"/>
              <a:gd name="connsiteY19" fmla="*/ 1712302 h 2086429"/>
              <a:gd name="connsiteX20" fmla="*/ 4629710 w 4629710"/>
              <a:gd name="connsiteY20" fmla="*/ 1546814 h 2086429"/>
              <a:gd name="connsiteX21" fmla="*/ 4629710 w 4629710"/>
              <a:gd name="connsiteY21" fmla="*/ 1858916 h 2086429"/>
              <a:gd name="connsiteX22" fmla="*/ 4619307 w 4629710"/>
              <a:gd name="connsiteY22" fmla="*/ 1869385 h 2086429"/>
              <a:gd name="connsiteX23" fmla="*/ 4413580 w 4629710"/>
              <a:gd name="connsiteY23" fmla="*/ 2076441 h 2086429"/>
              <a:gd name="connsiteX24" fmla="*/ 4403656 w 4629710"/>
              <a:gd name="connsiteY24" fmla="*/ 2086429 h 2086429"/>
              <a:gd name="connsiteX25" fmla="*/ 4093847 w 4629710"/>
              <a:gd name="connsiteY25" fmla="*/ 2086429 h 2086429"/>
              <a:gd name="connsiteX26" fmla="*/ 4162148 w 4629710"/>
              <a:gd name="connsiteY26" fmla="*/ 2017650 h 2086429"/>
              <a:gd name="connsiteX27" fmla="*/ 4608252 w 4629710"/>
              <a:gd name="connsiteY27" fmla="*/ 1568422 h 2086429"/>
              <a:gd name="connsiteX28" fmla="*/ 2238267 w 4629710"/>
              <a:gd name="connsiteY28" fmla="*/ 1422274 h 2086429"/>
              <a:gd name="connsiteX29" fmla="*/ 2315838 w 4629710"/>
              <a:gd name="connsiteY29" fmla="*/ 1455593 h 2086429"/>
              <a:gd name="connsiteX30" fmla="*/ 2315838 w 4629710"/>
              <a:gd name="connsiteY30" fmla="*/ 1611082 h 2086429"/>
              <a:gd name="connsiteX31" fmla="*/ 2083124 w 4629710"/>
              <a:gd name="connsiteY31" fmla="*/ 1848018 h 2086429"/>
              <a:gd name="connsiteX32" fmla="*/ 1927981 w 4629710"/>
              <a:gd name="connsiteY32" fmla="*/ 1848018 h 2086429"/>
              <a:gd name="connsiteX33" fmla="*/ 1927981 w 4629710"/>
              <a:gd name="connsiteY33" fmla="*/ 1690678 h 2086429"/>
              <a:gd name="connsiteX34" fmla="*/ 2160695 w 4629710"/>
              <a:gd name="connsiteY34" fmla="*/ 1455593 h 2086429"/>
              <a:gd name="connsiteX35" fmla="*/ 2238267 w 4629710"/>
              <a:gd name="connsiteY35" fmla="*/ 1422274 h 2086429"/>
              <a:gd name="connsiteX36" fmla="*/ 828764 w 4629710"/>
              <a:gd name="connsiteY36" fmla="*/ 1296841 h 2086429"/>
              <a:gd name="connsiteX37" fmla="*/ 906376 w 4629710"/>
              <a:gd name="connsiteY37" fmla="*/ 1330096 h 2086429"/>
              <a:gd name="connsiteX38" fmla="*/ 906376 w 4629710"/>
              <a:gd name="connsiteY38" fmla="*/ 1485289 h 2086429"/>
              <a:gd name="connsiteX39" fmla="*/ 442282 w 4629710"/>
              <a:gd name="connsiteY39" fmla="*/ 1952837 h 2086429"/>
              <a:gd name="connsiteX40" fmla="*/ 309677 w 4629710"/>
              <a:gd name="connsiteY40" fmla="*/ 2086429 h 2086429"/>
              <a:gd name="connsiteX41" fmla="*/ 0 w 4629710"/>
              <a:gd name="connsiteY41" fmla="*/ 2086429 h 2086429"/>
              <a:gd name="connsiteX42" fmla="*/ 86087 w 4629710"/>
              <a:gd name="connsiteY42" fmla="*/ 1999748 h 2086429"/>
              <a:gd name="connsiteX43" fmla="*/ 751152 w 4629710"/>
              <a:gd name="connsiteY43" fmla="*/ 1330096 h 2086429"/>
              <a:gd name="connsiteX44" fmla="*/ 828764 w 4629710"/>
              <a:gd name="connsiteY44" fmla="*/ 1296841 h 2086429"/>
              <a:gd name="connsiteX45" fmla="*/ 2890951 w 4629710"/>
              <a:gd name="connsiteY45" fmla="*/ 1280952 h 2086429"/>
              <a:gd name="connsiteX46" fmla="*/ 2968547 w 4629710"/>
              <a:gd name="connsiteY46" fmla="*/ 1314167 h 2086429"/>
              <a:gd name="connsiteX47" fmla="*/ 2968547 w 4629710"/>
              <a:gd name="connsiteY47" fmla="*/ 1471018 h 2086429"/>
              <a:gd name="connsiteX48" fmla="*/ 2781947 w 4629710"/>
              <a:gd name="connsiteY48" fmla="*/ 1657393 h 2086429"/>
              <a:gd name="connsiteX49" fmla="*/ 2626756 w 4629710"/>
              <a:gd name="connsiteY49" fmla="*/ 1657393 h 2086429"/>
              <a:gd name="connsiteX50" fmla="*/ 2626756 w 4629710"/>
              <a:gd name="connsiteY50" fmla="*/ 1500543 h 2086429"/>
              <a:gd name="connsiteX51" fmla="*/ 2813355 w 4629710"/>
              <a:gd name="connsiteY51" fmla="*/ 1314167 h 2086429"/>
              <a:gd name="connsiteX52" fmla="*/ 2890951 w 4629710"/>
              <a:gd name="connsiteY52" fmla="*/ 1280952 h 2086429"/>
              <a:gd name="connsiteX53" fmla="*/ 2489546 w 4629710"/>
              <a:gd name="connsiteY53" fmla="*/ 1169336 h 2086429"/>
              <a:gd name="connsiteX54" fmla="*/ 2568346 w 4629710"/>
              <a:gd name="connsiteY54" fmla="*/ 1201077 h 2086429"/>
              <a:gd name="connsiteX55" fmla="*/ 2568346 w 4629710"/>
              <a:gd name="connsiteY55" fmla="*/ 1357482 h 2086429"/>
              <a:gd name="connsiteX56" fmla="*/ 2410746 w 4629710"/>
              <a:gd name="connsiteY56" fmla="*/ 1357482 h 2086429"/>
              <a:gd name="connsiteX57" fmla="*/ 2410746 w 4629710"/>
              <a:gd name="connsiteY57" fmla="*/ 1201077 h 2086429"/>
              <a:gd name="connsiteX58" fmla="*/ 2489546 w 4629710"/>
              <a:gd name="connsiteY58" fmla="*/ 1169336 h 2086429"/>
              <a:gd name="connsiteX59" fmla="*/ 4629710 w 4629710"/>
              <a:gd name="connsiteY59" fmla="*/ 1030758 h 2086429"/>
              <a:gd name="connsiteX60" fmla="*/ 4629710 w 4629710"/>
              <a:gd name="connsiteY60" fmla="*/ 1344123 h 2086429"/>
              <a:gd name="connsiteX61" fmla="*/ 4521168 w 4629710"/>
              <a:gd name="connsiteY61" fmla="*/ 1453492 h 2086429"/>
              <a:gd name="connsiteX62" fmla="*/ 4045104 w 4629710"/>
              <a:gd name="connsiteY62" fmla="*/ 1933189 h 2086429"/>
              <a:gd name="connsiteX63" fmla="*/ 3893025 w 4629710"/>
              <a:gd name="connsiteY63" fmla="*/ 2086429 h 2086429"/>
              <a:gd name="connsiteX64" fmla="*/ 3582033 w 4629710"/>
              <a:gd name="connsiteY64" fmla="*/ 2086429 h 2086429"/>
              <a:gd name="connsiteX65" fmla="*/ 3589225 w 4629710"/>
              <a:gd name="connsiteY65" fmla="*/ 2079182 h 2086429"/>
              <a:gd name="connsiteX66" fmla="*/ 4626351 w 4629710"/>
              <a:gd name="connsiteY66" fmla="*/ 1034143 h 2086429"/>
              <a:gd name="connsiteX67" fmla="*/ 1614625 w 4629710"/>
              <a:gd name="connsiteY67" fmla="*/ 1018568 h 2086429"/>
              <a:gd name="connsiteX68" fmla="*/ 1692206 w 4629710"/>
              <a:gd name="connsiteY68" fmla="*/ 1050446 h 2086429"/>
              <a:gd name="connsiteX69" fmla="*/ 1692206 w 4629710"/>
              <a:gd name="connsiteY69" fmla="*/ 1207526 h 2086429"/>
              <a:gd name="connsiteX70" fmla="*/ 904454 w 4629710"/>
              <a:gd name="connsiteY70" fmla="*/ 2001593 h 2086429"/>
              <a:gd name="connsiteX71" fmla="*/ 820292 w 4629710"/>
              <a:gd name="connsiteY71" fmla="*/ 2086429 h 2086429"/>
              <a:gd name="connsiteX72" fmla="*/ 509300 w 4629710"/>
              <a:gd name="connsiteY72" fmla="*/ 2086429 h 2086429"/>
              <a:gd name="connsiteX73" fmla="*/ 535713 w 4629710"/>
              <a:gd name="connsiteY73" fmla="*/ 2059804 h 2086429"/>
              <a:gd name="connsiteX74" fmla="*/ 1537045 w 4629710"/>
              <a:gd name="connsiteY74" fmla="*/ 1050446 h 2086429"/>
              <a:gd name="connsiteX75" fmla="*/ 1614625 w 4629710"/>
              <a:gd name="connsiteY75" fmla="*/ 1018568 h 2086429"/>
              <a:gd name="connsiteX76" fmla="*/ 2303600 w 4629710"/>
              <a:gd name="connsiteY76" fmla="*/ 841225 h 2086429"/>
              <a:gd name="connsiteX77" fmla="*/ 2381181 w 4629710"/>
              <a:gd name="connsiteY77" fmla="*/ 874475 h 2086429"/>
              <a:gd name="connsiteX78" fmla="*/ 2381181 w 4629710"/>
              <a:gd name="connsiteY78" fmla="*/ 1031485 h 2086429"/>
              <a:gd name="connsiteX79" fmla="*/ 1379622 w 4629710"/>
              <a:gd name="connsiteY79" fmla="*/ 2040153 h 2086429"/>
              <a:gd name="connsiteX80" fmla="*/ 1333672 w 4629710"/>
              <a:gd name="connsiteY80" fmla="*/ 2086429 h 2086429"/>
              <a:gd name="connsiteX81" fmla="*/ 1022608 w 4629710"/>
              <a:gd name="connsiteY81" fmla="*/ 2086429 h 2086429"/>
              <a:gd name="connsiteX82" fmla="*/ 1076516 w 4629710"/>
              <a:gd name="connsiteY82" fmla="*/ 2032139 h 2086429"/>
              <a:gd name="connsiteX83" fmla="*/ 2226020 w 4629710"/>
              <a:gd name="connsiteY83" fmla="*/ 874475 h 2086429"/>
              <a:gd name="connsiteX84" fmla="*/ 2303600 w 4629710"/>
              <a:gd name="connsiteY84" fmla="*/ 841225 h 2086429"/>
              <a:gd name="connsiteX85" fmla="*/ 1838798 w 4629710"/>
              <a:gd name="connsiteY85" fmla="*/ 795146 h 2086429"/>
              <a:gd name="connsiteX86" fmla="*/ 1916161 w 4629710"/>
              <a:gd name="connsiteY86" fmla="*/ 828267 h 2086429"/>
              <a:gd name="connsiteX87" fmla="*/ 1916161 w 4629710"/>
              <a:gd name="connsiteY87" fmla="*/ 984672 h 2086429"/>
              <a:gd name="connsiteX88" fmla="*/ 1761434 w 4629710"/>
              <a:gd name="connsiteY88" fmla="*/ 984672 h 2086429"/>
              <a:gd name="connsiteX89" fmla="*/ 1761434 w 4629710"/>
              <a:gd name="connsiteY89" fmla="*/ 828267 h 2086429"/>
              <a:gd name="connsiteX90" fmla="*/ 1838798 w 4629710"/>
              <a:gd name="connsiteY90" fmla="*/ 795146 h 2086429"/>
              <a:gd name="connsiteX91" fmla="*/ 4629710 w 4629710"/>
              <a:gd name="connsiteY91" fmla="*/ 514384 h 2086429"/>
              <a:gd name="connsiteX92" fmla="*/ 4629710 w 4629710"/>
              <a:gd name="connsiteY92" fmla="*/ 828997 h 2086429"/>
              <a:gd name="connsiteX93" fmla="*/ 4595945 w 4629710"/>
              <a:gd name="connsiteY93" fmla="*/ 863022 h 2086429"/>
              <a:gd name="connsiteX94" fmla="*/ 3437297 w 4629710"/>
              <a:gd name="connsiteY94" fmla="*/ 2030584 h 2086429"/>
              <a:gd name="connsiteX95" fmla="*/ 3381878 w 4629710"/>
              <a:gd name="connsiteY95" fmla="*/ 2086429 h 2086429"/>
              <a:gd name="connsiteX96" fmla="*/ 3070403 w 4629710"/>
              <a:gd name="connsiteY96" fmla="*/ 2086429 h 2086429"/>
              <a:gd name="connsiteX97" fmla="*/ 3214665 w 4629710"/>
              <a:gd name="connsiteY97" fmla="*/ 1940988 h 2086429"/>
              <a:gd name="connsiteX98" fmla="*/ 4469965 w 4629710"/>
              <a:gd name="connsiteY98" fmla="*/ 675434 h 2086429"/>
              <a:gd name="connsiteX99" fmla="*/ 4629710 w 4629710"/>
              <a:gd name="connsiteY99" fmla="*/ 0 h 2086429"/>
              <a:gd name="connsiteX100" fmla="*/ 4629710 w 4629710"/>
              <a:gd name="connsiteY100" fmla="*/ 314353 h 2086429"/>
              <a:gd name="connsiteX101" fmla="*/ 4558252 w 4629710"/>
              <a:gd name="connsiteY101" fmla="*/ 386295 h 2086429"/>
              <a:gd name="connsiteX102" fmla="*/ 3117080 w 4629710"/>
              <a:gd name="connsiteY102" fmla="*/ 1837231 h 2086429"/>
              <a:gd name="connsiteX103" fmla="*/ 2869559 w 4629710"/>
              <a:gd name="connsiteY103" fmla="*/ 2086429 h 2086429"/>
              <a:gd name="connsiteX104" fmla="*/ 2558298 w 4629710"/>
              <a:gd name="connsiteY104" fmla="*/ 2086429 h 2086429"/>
              <a:gd name="connsiteX105" fmla="*/ 2623869 w 4629710"/>
              <a:gd name="connsiteY105" fmla="*/ 2020383 h 2086429"/>
              <a:gd name="connsiteX106" fmla="*/ 4514978 w 4629710"/>
              <a:gd name="connsiteY106" fmla="*/ 115564 h 208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629710" h="2086429">
                <a:moveTo>
                  <a:pt x="4629710" y="2062620"/>
                </a:moveTo>
                <a:lnTo>
                  <a:pt x="4629710" y="2086429"/>
                </a:lnTo>
                <a:lnTo>
                  <a:pt x="4606079" y="2086429"/>
                </a:lnTo>
                <a:close/>
                <a:moveTo>
                  <a:pt x="1769949" y="1893739"/>
                </a:moveTo>
                <a:cubicBezTo>
                  <a:pt x="1798116" y="1893739"/>
                  <a:pt x="1826283" y="1904822"/>
                  <a:pt x="1847524" y="1926988"/>
                </a:cubicBezTo>
                <a:cubicBezTo>
                  <a:pt x="1891853" y="1969473"/>
                  <a:pt x="1891853" y="2039666"/>
                  <a:pt x="1847524" y="2082151"/>
                </a:cubicBezTo>
                <a:cubicBezTo>
                  <a:pt x="1847524" y="2082151"/>
                  <a:pt x="1847524" y="2082151"/>
                  <a:pt x="1845924" y="2083764"/>
                </a:cubicBezTo>
                <a:lnTo>
                  <a:pt x="1843281" y="2086429"/>
                </a:lnTo>
                <a:lnTo>
                  <a:pt x="1534067" y="2086429"/>
                </a:lnTo>
                <a:lnTo>
                  <a:pt x="1692374" y="1926988"/>
                </a:lnTo>
                <a:cubicBezTo>
                  <a:pt x="1713615" y="1904822"/>
                  <a:pt x="1741782" y="1893739"/>
                  <a:pt x="1769949" y="1893739"/>
                </a:cubicBezTo>
                <a:close/>
                <a:moveTo>
                  <a:pt x="2462350" y="1712302"/>
                </a:moveTo>
                <a:cubicBezTo>
                  <a:pt x="2490519" y="1712302"/>
                  <a:pt x="2518688" y="1722924"/>
                  <a:pt x="2539931" y="1744168"/>
                </a:cubicBezTo>
                <a:cubicBezTo>
                  <a:pt x="2582415" y="1788503"/>
                  <a:pt x="2582415" y="1858701"/>
                  <a:pt x="2539931" y="1901188"/>
                </a:cubicBezTo>
                <a:cubicBezTo>
                  <a:pt x="2539931" y="1901188"/>
                  <a:pt x="2539931" y="1901188"/>
                  <a:pt x="2369776" y="2072642"/>
                </a:cubicBezTo>
                <a:lnTo>
                  <a:pt x="2356093" y="2086429"/>
                </a:lnTo>
                <a:lnTo>
                  <a:pt x="2045101" y="2086429"/>
                </a:lnTo>
                <a:lnTo>
                  <a:pt x="2115833" y="2015158"/>
                </a:lnTo>
                <a:cubicBezTo>
                  <a:pt x="2203361" y="1926962"/>
                  <a:pt x="2292990" y="1836649"/>
                  <a:pt x="2384770" y="1744168"/>
                </a:cubicBezTo>
                <a:cubicBezTo>
                  <a:pt x="2406013" y="1722924"/>
                  <a:pt x="2434181" y="1712302"/>
                  <a:pt x="2462350" y="1712302"/>
                </a:cubicBezTo>
                <a:close/>
                <a:moveTo>
                  <a:pt x="4629710" y="1546814"/>
                </a:moveTo>
                <a:lnTo>
                  <a:pt x="4629710" y="1858916"/>
                </a:lnTo>
                <a:lnTo>
                  <a:pt x="4619307" y="1869385"/>
                </a:lnTo>
                <a:cubicBezTo>
                  <a:pt x="4552784" y="1936338"/>
                  <a:pt x="4484229" y="2005336"/>
                  <a:pt x="4413580" y="2076441"/>
                </a:cubicBezTo>
                <a:lnTo>
                  <a:pt x="4403656" y="2086429"/>
                </a:lnTo>
                <a:lnTo>
                  <a:pt x="4093847" y="2086429"/>
                </a:lnTo>
                <a:lnTo>
                  <a:pt x="4162148" y="2017650"/>
                </a:lnTo>
                <a:cubicBezTo>
                  <a:pt x="4291492" y="1887401"/>
                  <a:pt x="4439313" y="1738544"/>
                  <a:pt x="4608252" y="1568422"/>
                </a:cubicBezTo>
                <a:close/>
                <a:moveTo>
                  <a:pt x="2238267" y="1422274"/>
                </a:moveTo>
                <a:cubicBezTo>
                  <a:pt x="2266433" y="1422274"/>
                  <a:pt x="2294599" y="1433380"/>
                  <a:pt x="2315838" y="1455593"/>
                </a:cubicBezTo>
                <a:cubicBezTo>
                  <a:pt x="2360165" y="1498167"/>
                  <a:pt x="2360165" y="1568507"/>
                  <a:pt x="2315838" y="1611082"/>
                </a:cubicBezTo>
                <a:cubicBezTo>
                  <a:pt x="2315838" y="1611082"/>
                  <a:pt x="2315838" y="1611082"/>
                  <a:pt x="2083124" y="1848018"/>
                </a:cubicBezTo>
                <a:cubicBezTo>
                  <a:pt x="2040645" y="1890592"/>
                  <a:pt x="1970461" y="1890592"/>
                  <a:pt x="1927981" y="1848018"/>
                </a:cubicBezTo>
                <a:cubicBezTo>
                  <a:pt x="1885502" y="1803592"/>
                  <a:pt x="1885502" y="1733252"/>
                  <a:pt x="1927981" y="1690678"/>
                </a:cubicBezTo>
                <a:cubicBezTo>
                  <a:pt x="1927981" y="1690678"/>
                  <a:pt x="1927981" y="1690678"/>
                  <a:pt x="2160695" y="1455593"/>
                </a:cubicBezTo>
                <a:cubicBezTo>
                  <a:pt x="2181935" y="1433380"/>
                  <a:pt x="2210101" y="1422274"/>
                  <a:pt x="2238267" y="1422274"/>
                </a:cubicBezTo>
                <a:close/>
                <a:moveTo>
                  <a:pt x="828764" y="1296841"/>
                </a:moveTo>
                <a:cubicBezTo>
                  <a:pt x="856944" y="1296841"/>
                  <a:pt x="885125" y="1307926"/>
                  <a:pt x="906376" y="1330096"/>
                </a:cubicBezTo>
                <a:cubicBezTo>
                  <a:pt x="948878" y="1372589"/>
                  <a:pt x="948878" y="1442796"/>
                  <a:pt x="906376" y="1485289"/>
                </a:cubicBezTo>
                <a:cubicBezTo>
                  <a:pt x="906376" y="1485289"/>
                  <a:pt x="906376" y="1485289"/>
                  <a:pt x="442282" y="1952837"/>
                </a:cubicBezTo>
                <a:lnTo>
                  <a:pt x="309677" y="2086429"/>
                </a:lnTo>
                <a:lnTo>
                  <a:pt x="0" y="2086429"/>
                </a:lnTo>
                <a:lnTo>
                  <a:pt x="86087" y="1999748"/>
                </a:lnTo>
                <a:cubicBezTo>
                  <a:pt x="291823" y="1792593"/>
                  <a:pt x="513120" y="1569771"/>
                  <a:pt x="751152" y="1330096"/>
                </a:cubicBezTo>
                <a:cubicBezTo>
                  <a:pt x="772404" y="1307926"/>
                  <a:pt x="800583" y="1296841"/>
                  <a:pt x="828764" y="1296841"/>
                </a:cubicBezTo>
                <a:close/>
                <a:moveTo>
                  <a:pt x="2890951" y="1280952"/>
                </a:moveTo>
                <a:cubicBezTo>
                  <a:pt x="2919126" y="1280952"/>
                  <a:pt x="2947301" y="1292024"/>
                  <a:pt x="2968547" y="1314167"/>
                </a:cubicBezTo>
                <a:cubicBezTo>
                  <a:pt x="3011040" y="1356609"/>
                  <a:pt x="3011040" y="1426731"/>
                  <a:pt x="2968547" y="1471018"/>
                </a:cubicBezTo>
                <a:cubicBezTo>
                  <a:pt x="2968547" y="1471018"/>
                  <a:pt x="2968547" y="1471018"/>
                  <a:pt x="2781947" y="1657393"/>
                </a:cubicBezTo>
                <a:cubicBezTo>
                  <a:pt x="2739454" y="1701680"/>
                  <a:pt x="2669249" y="1701680"/>
                  <a:pt x="2626756" y="1657393"/>
                </a:cubicBezTo>
                <a:cubicBezTo>
                  <a:pt x="2582415" y="1614951"/>
                  <a:pt x="2582415" y="1544830"/>
                  <a:pt x="2626756" y="1500543"/>
                </a:cubicBezTo>
                <a:cubicBezTo>
                  <a:pt x="2626756" y="1500543"/>
                  <a:pt x="2626756" y="1500543"/>
                  <a:pt x="2813355" y="1314167"/>
                </a:cubicBezTo>
                <a:cubicBezTo>
                  <a:pt x="2834601" y="1292024"/>
                  <a:pt x="2862776" y="1280952"/>
                  <a:pt x="2890951" y="1280952"/>
                </a:cubicBezTo>
                <a:close/>
                <a:moveTo>
                  <a:pt x="2489546" y="1169336"/>
                </a:moveTo>
                <a:cubicBezTo>
                  <a:pt x="2517821" y="1169336"/>
                  <a:pt x="2546097" y="1179916"/>
                  <a:pt x="2568346" y="1201077"/>
                </a:cubicBezTo>
                <a:cubicBezTo>
                  <a:pt x="2610990" y="1245238"/>
                  <a:pt x="2610990" y="1315160"/>
                  <a:pt x="2568346" y="1357482"/>
                </a:cubicBezTo>
                <a:cubicBezTo>
                  <a:pt x="2523847" y="1401643"/>
                  <a:pt x="2455245" y="1401643"/>
                  <a:pt x="2410746" y="1357482"/>
                </a:cubicBezTo>
                <a:cubicBezTo>
                  <a:pt x="2368102" y="1315160"/>
                  <a:pt x="2368102" y="1245238"/>
                  <a:pt x="2410746" y="1201077"/>
                </a:cubicBezTo>
                <a:cubicBezTo>
                  <a:pt x="2432996" y="1179916"/>
                  <a:pt x="2461271" y="1169336"/>
                  <a:pt x="2489546" y="1169336"/>
                </a:cubicBezTo>
                <a:close/>
                <a:moveTo>
                  <a:pt x="4629710" y="1030758"/>
                </a:moveTo>
                <a:lnTo>
                  <a:pt x="4629710" y="1344123"/>
                </a:lnTo>
                <a:lnTo>
                  <a:pt x="4521168" y="1453492"/>
                </a:lnTo>
                <a:cubicBezTo>
                  <a:pt x="4370413" y="1605399"/>
                  <a:pt x="4211859" y="1765162"/>
                  <a:pt x="4045104" y="1933189"/>
                </a:cubicBezTo>
                <a:lnTo>
                  <a:pt x="3893025" y="2086429"/>
                </a:lnTo>
                <a:lnTo>
                  <a:pt x="3582033" y="2086429"/>
                </a:lnTo>
                <a:lnTo>
                  <a:pt x="3589225" y="2079182"/>
                </a:lnTo>
                <a:cubicBezTo>
                  <a:pt x="3763876" y="1903199"/>
                  <a:pt x="4074367" y="1590339"/>
                  <a:pt x="4626351" y="1034143"/>
                </a:cubicBezTo>
                <a:close/>
                <a:moveTo>
                  <a:pt x="1614625" y="1018568"/>
                </a:moveTo>
                <a:cubicBezTo>
                  <a:pt x="1642794" y="1018568"/>
                  <a:pt x="1670963" y="1029194"/>
                  <a:pt x="1692206" y="1050446"/>
                </a:cubicBezTo>
                <a:cubicBezTo>
                  <a:pt x="1734690" y="1094798"/>
                  <a:pt x="1734690" y="1165022"/>
                  <a:pt x="1692206" y="1207526"/>
                </a:cubicBezTo>
                <a:cubicBezTo>
                  <a:pt x="1692206" y="1207526"/>
                  <a:pt x="1692206" y="1207526"/>
                  <a:pt x="904454" y="2001593"/>
                </a:cubicBezTo>
                <a:lnTo>
                  <a:pt x="820292" y="2086429"/>
                </a:lnTo>
                <a:lnTo>
                  <a:pt x="509300" y="2086429"/>
                </a:lnTo>
                <a:lnTo>
                  <a:pt x="535713" y="2059804"/>
                </a:lnTo>
                <a:cubicBezTo>
                  <a:pt x="837224" y="1755877"/>
                  <a:pt x="1169926" y="1420508"/>
                  <a:pt x="1537045" y="1050446"/>
                </a:cubicBezTo>
                <a:cubicBezTo>
                  <a:pt x="1558288" y="1029194"/>
                  <a:pt x="1586457" y="1018568"/>
                  <a:pt x="1614625" y="1018568"/>
                </a:cubicBezTo>
                <a:close/>
                <a:moveTo>
                  <a:pt x="2303600" y="841225"/>
                </a:moveTo>
                <a:cubicBezTo>
                  <a:pt x="2331769" y="841225"/>
                  <a:pt x="2359938" y="852309"/>
                  <a:pt x="2381181" y="874475"/>
                </a:cubicBezTo>
                <a:cubicBezTo>
                  <a:pt x="2423665" y="916960"/>
                  <a:pt x="2423665" y="987153"/>
                  <a:pt x="2381181" y="1031485"/>
                </a:cubicBezTo>
                <a:cubicBezTo>
                  <a:pt x="2381181" y="1031485"/>
                  <a:pt x="2381181" y="1031485"/>
                  <a:pt x="1379622" y="2040153"/>
                </a:cubicBezTo>
                <a:lnTo>
                  <a:pt x="1333672" y="2086429"/>
                </a:lnTo>
                <a:lnTo>
                  <a:pt x="1022608" y="2086429"/>
                </a:lnTo>
                <a:lnTo>
                  <a:pt x="1076516" y="2032139"/>
                </a:lnTo>
                <a:cubicBezTo>
                  <a:pt x="1416254" y="1689990"/>
                  <a:pt x="1797714" y="1305822"/>
                  <a:pt x="2226020" y="874475"/>
                </a:cubicBezTo>
                <a:cubicBezTo>
                  <a:pt x="2247263" y="852309"/>
                  <a:pt x="2275431" y="841225"/>
                  <a:pt x="2303600" y="841225"/>
                </a:cubicBezTo>
                <a:close/>
                <a:moveTo>
                  <a:pt x="1838798" y="795146"/>
                </a:moveTo>
                <a:cubicBezTo>
                  <a:pt x="1866888" y="795146"/>
                  <a:pt x="1894978" y="806186"/>
                  <a:pt x="1916161" y="828267"/>
                </a:cubicBezTo>
                <a:cubicBezTo>
                  <a:pt x="1958527" y="870588"/>
                  <a:pt x="1958527" y="940510"/>
                  <a:pt x="1916161" y="984672"/>
                </a:cubicBezTo>
                <a:cubicBezTo>
                  <a:pt x="1873795" y="1026993"/>
                  <a:pt x="1803800" y="1026993"/>
                  <a:pt x="1761434" y="984672"/>
                </a:cubicBezTo>
                <a:cubicBezTo>
                  <a:pt x="1717227" y="940510"/>
                  <a:pt x="1717227" y="870588"/>
                  <a:pt x="1761434" y="828267"/>
                </a:cubicBezTo>
                <a:cubicBezTo>
                  <a:pt x="1782617" y="806186"/>
                  <a:pt x="1810708" y="795146"/>
                  <a:pt x="1838798" y="795146"/>
                </a:cubicBezTo>
                <a:close/>
                <a:moveTo>
                  <a:pt x="4629710" y="514384"/>
                </a:moveTo>
                <a:lnTo>
                  <a:pt x="4629710" y="828997"/>
                </a:lnTo>
                <a:lnTo>
                  <a:pt x="4595945" y="863022"/>
                </a:lnTo>
                <a:cubicBezTo>
                  <a:pt x="4281421" y="1179966"/>
                  <a:pt x="3899954" y="1564368"/>
                  <a:pt x="3437297" y="2030584"/>
                </a:cubicBezTo>
                <a:lnTo>
                  <a:pt x="3381878" y="2086429"/>
                </a:lnTo>
                <a:lnTo>
                  <a:pt x="3070403" y="2086429"/>
                </a:lnTo>
                <a:lnTo>
                  <a:pt x="3214665" y="1940988"/>
                </a:lnTo>
                <a:cubicBezTo>
                  <a:pt x="3538718" y="1614288"/>
                  <a:pt x="3949427" y="1200224"/>
                  <a:pt x="4469965" y="675434"/>
                </a:cubicBezTo>
                <a:close/>
                <a:moveTo>
                  <a:pt x="4629710" y="0"/>
                </a:moveTo>
                <a:lnTo>
                  <a:pt x="4629710" y="314353"/>
                </a:lnTo>
                <a:lnTo>
                  <a:pt x="4558252" y="386295"/>
                </a:lnTo>
                <a:cubicBezTo>
                  <a:pt x="4166000" y="781204"/>
                  <a:pt x="3691376" y="1259044"/>
                  <a:pt x="3117080" y="1837231"/>
                </a:cubicBezTo>
                <a:lnTo>
                  <a:pt x="2869559" y="2086429"/>
                </a:lnTo>
                <a:lnTo>
                  <a:pt x="2558298" y="2086429"/>
                </a:lnTo>
                <a:lnTo>
                  <a:pt x="2623869" y="2020383"/>
                </a:lnTo>
                <a:cubicBezTo>
                  <a:pt x="2894027" y="1748266"/>
                  <a:pt x="3434344" y="1204032"/>
                  <a:pt x="4514978" y="115564"/>
                </a:cubicBezTo>
                <a:close/>
              </a:path>
            </a:pathLst>
          </a:cu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9" name="文本框 18"/>
          <p:cNvSpPr txBox="1"/>
          <p:nvPr/>
        </p:nvSpPr>
        <p:spPr>
          <a:xfrm>
            <a:off x="1303457" y="2617378"/>
            <a:ext cx="10234616" cy="1107996"/>
          </a:xfrm>
          <a:prstGeom prst="rect">
            <a:avLst/>
          </a:prstGeom>
          <a:noFill/>
        </p:spPr>
        <p:txBody>
          <a:bodyPr wrap="square" rtlCol="0">
            <a:spAutoFit/>
          </a:bodyPr>
          <a:lstStyle/>
          <a:p>
            <a:r>
              <a:rPr lang="zh-CN" altLang="en-US" sz="6600" dirty="0">
                <a:latin typeface="方正细谭黑简体" panose="02000000000000000000" pitchFamily="2" charset="-122"/>
                <a:ea typeface="方正细谭黑简体" panose="02000000000000000000" pitchFamily="2" charset="-122"/>
                <a:cs typeface="+mn-ea"/>
                <a:sym typeface="+mn-lt"/>
              </a:rPr>
              <a:t>中国式现代化的上海实践</a:t>
            </a:r>
            <a:endParaRPr lang="zh-CN" altLang="en-US" sz="6600" dirty="0">
              <a:latin typeface="方正细谭黑简体" panose="02000000000000000000" pitchFamily="2" charset="-122"/>
              <a:ea typeface="方正细谭黑简体" panose="02000000000000000000" pitchFamily="2" charset="-122"/>
              <a:cs typeface="+mn-ea"/>
              <a:sym typeface="+mn-lt"/>
            </a:endParaRPr>
          </a:p>
        </p:txBody>
      </p:sp>
      <p:sp>
        <p:nvSpPr>
          <p:cNvPr id="20" name="文本框 19"/>
          <p:cNvSpPr txBox="1"/>
          <p:nvPr/>
        </p:nvSpPr>
        <p:spPr>
          <a:xfrm>
            <a:off x="1303456" y="2151214"/>
            <a:ext cx="7408743" cy="461665"/>
          </a:xfrm>
          <a:prstGeom prst="rect">
            <a:avLst/>
          </a:prstGeom>
          <a:noFill/>
        </p:spPr>
        <p:txBody>
          <a:bodyPr wrap="square" rtlCol="0">
            <a:spAutoFit/>
          </a:bodyPr>
          <a:lstStyle/>
          <a:p>
            <a:pPr algn="dist"/>
            <a:r>
              <a:rPr lang="en-US" altLang="zh-CN" sz="2400" dirty="0">
                <a:cs typeface="+mn-ea"/>
                <a:sym typeface="+mn-lt"/>
              </a:rPr>
              <a:t>Shanghai practice of Chinese modernization</a:t>
            </a:r>
            <a:endParaRPr lang="en-US" altLang="zh-CN" sz="2400" dirty="0">
              <a:cs typeface="+mn-ea"/>
              <a:sym typeface="+mn-lt"/>
            </a:endParaRPr>
          </a:p>
        </p:txBody>
      </p:sp>
      <p:cxnSp>
        <p:nvCxnSpPr>
          <p:cNvPr id="24" name="直接连接符 23"/>
          <p:cNvCxnSpPr/>
          <p:nvPr/>
        </p:nvCxnSpPr>
        <p:spPr>
          <a:xfrm>
            <a:off x="1303457" y="2613025"/>
            <a:ext cx="455041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303457" y="3697525"/>
            <a:ext cx="455041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03457" y="4397535"/>
            <a:ext cx="2087880" cy="3371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tx1">
                    <a:lumMod val="50000"/>
                    <a:lumOff val="50000"/>
                  </a:schemeClr>
                </a:solidFill>
                <a:effectLst/>
                <a:uLnTx/>
                <a:uFillTx/>
              </a:rPr>
              <a:t>汇报人：        时间：</a:t>
            </a:r>
            <a:endParaRPr kumimoji="0" lang="zh-CN" altLang="en-US" sz="1600" b="0" i="0" u="none" strike="noStrike" kern="0" cap="none" spc="0" normalizeH="0" baseline="0" noProof="0" dirty="0">
              <a:ln>
                <a:noFill/>
              </a:ln>
              <a:solidFill>
                <a:schemeClr val="tx1">
                  <a:lumMod val="50000"/>
                  <a:lumOff val="50000"/>
                </a:schemeClr>
              </a:solidFill>
              <a:effectLst/>
              <a:uLnTx/>
              <a:uFillTx/>
            </a:endParaRPr>
          </a:p>
        </p:txBody>
      </p:sp>
      <p:sp>
        <p:nvSpPr>
          <p:cNvPr id="21" name="文本框 20"/>
          <p:cNvSpPr txBox="1"/>
          <p:nvPr/>
        </p:nvSpPr>
        <p:spPr>
          <a:xfrm>
            <a:off x="3918857" y="85205"/>
            <a:ext cx="8172137" cy="2308324"/>
          </a:xfrm>
          <a:prstGeom prst="rect">
            <a:avLst/>
          </a:prstGeom>
          <a:noFill/>
        </p:spPr>
        <p:txBody>
          <a:bodyPr wrap="square" rtlCol="0">
            <a:spAutoFit/>
          </a:bodyPr>
          <a:lstStyle/>
          <a:p>
            <a:pPr algn="r">
              <a:lnSpc>
                <a:spcPct val="80000"/>
              </a:lnSpc>
            </a:pPr>
            <a:r>
              <a:rPr lang="en-US" altLang="zh-CN" sz="6000" b="1" i="1" dirty="0">
                <a:solidFill>
                  <a:schemeClr val="bg1">
                    <a:lumMod val="95000"/>
                    <a:alpha val="75000"/>
                  </a:schemeClr>
                </a:solidFill>
                <a:latin typeface="方正尚酷简体" panose="02000000000000000000" pitchFamily="2" charset="-122"/>
                <a:ea typeface="方正尚酷简体" panose="02000000000000000000" pitchFamily="2" charset="-122"/>
                <a:cs typeface="+mn-ea"/>
                <a:sym typeface="+mn-lt"/>
              </a:rPr>
              <a:t>Shanghai practice of Chinese modernization</a:t>
            </a:r>
            <a:endParaRPr lang="en-US" altLang="zh-CN" sz="6000" b="1" i="1" dirty="0">
              <a:solidFill>
                <a:schemeClr val="bg1">
                  <a:lumMod val="95000"/>
                  <a:alpha val="75000"/>
                </a:schemeClr>
              </a:solidFill>
              <a:latin typeface="方正尚酷简体" panose="02000000000000000000" pitchFamily="2" charset="-122"/>
              <a:ea typeface="方正尚酷简体" panose="02000000000000000000"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19">
                                            <p:txEl>
                                              <p:pRg st="0" end="0"/>
                                            </p:txEl>
                                          </p:spTgt>
                                        </p:tgtEl>
                                        <p:attrNameLst>
                                          <p:attrName>style.visibility</p:attrName>
                                        </p:attrNameLst>
                                      </p:cBhvr>
                                      <p:to>
                                        <p:strVal val="visible"/>
                                      </p:to>
                                    </p:set>
                                    <p:anim calcmode="lin" valueType="num">
                                      <p:cBhvr>
                                        <p:cTn id="21" dur="500" fill="hold"/>
                                        <p:tgtEl>
                                          <p:spTgt spid="1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9">
                                            <p:txEl>
                                              <p:pRg st="0" end="0"/>
                                            </p:txEl>
                                          </p:spTgt>
                                        </p:tgtEl>
                                        <p:attrNameLst>
                                          <p:attrName>ppt_y</p:attrName>
                                        </p:attrNameLst>
                                      </p:cBhvr>
                                      <p:tavLst>
                                        <p:tav tm="0">
                                          <p:val>
                                            <p:strVal val="#ppt_y"/>
                                          </p:val>
                                        </p:tav>
                                        <p:tav tm="100000">
                                          <p:val>
                                            <p:strVal val="#ppt_y"/>
                                          </p:val>
                                        </p:tav>
                                      </p:tavLst>
                                    </p:anim>
                                    <p:anim calcmode="lin" valueType="num">
                                      <p:cBhvr>
                                        <p:cTn id="23" dur="500" fill="hold"/>
                                        <p:tgtEl>
                                          <p:spTgt spid="1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9">
                                            <p:txEl>
                                              <p:pRg st="0" end="0"/>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3000"/>
                            </p:stCondLst>
                            <p:childTnLst>
                              <p:par>
                                <p:cTn id="38" presetID="47"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9" grpId="0" build="allAtOnce"/>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bwMode="auto">
          <a:xfrm>
            <a:off x="5488517" y="894645"/>
            <a:ext cx="6271683" cy="5724628"/>
            <a:chOff x="4849960" y="2284443"/>
            <a:chExt cx="5382611" cy="5723859"/>
          </a:xfrm>
        </p:grpSpPr>
        <p:grpSp>
          <p:nvGrpSpPr>
            <p:cNvPr id="18450" name="组合 90"/>
            <p:cNvGrpSpPr/>
            <p:nvPr/>
          </p:nvGrpSpPr>
          <p:grpSpPr bwMode="auto">
            <a:xfrm>
              <a:off x="5474517" y="2284443"/>
              <a:ext cx="4758054" cy="5723859"/>
              <a:chOff x="5394699" y="1317507"/>
              <a:chExt cx="4758054" cy="5723859"/>
            </a:xfrm>
          </p:grpSpPr>
          <p:sp>
            <p:nvSpPr>
              <p:cNvPr id="94" name="TextBox 19"/>
              <p:cNvSpPr txBox="1"/>
              <p:nvPr/>
            </p:nvSpPr>
            <p:spPr>
              <a:xfrm>
                <a:off x="5394699" y="1317507"/>
                <a:ext cx="2929278" cy="400056"/>
              </a:xfrm>
              <a:prstGeom prst="rect">
                <a:avLst/>
              </a:prstGeom>
              <a:noFill/>
            </p:spPr>
            <p:txBody>
              <a:bodyPr wrap="square">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2000" b="1" dirty="0">
                    <a:latin typeface="+mn-lt"/>
                    <a:cs typeface="+mn-ea"/>
                    <a:sym typeface="+mn-lt"/>
                  </a:rPr>
                  <a:t>浦东机场经济区</a:t>
                </a:r>
                <a:endParaRPr lang="zh-CN" altLang="en-US" sz="2000" b="1" dirty="0">
                  <a:latin typeface="+mn-lt"/>
                  <a:cs typeface="+mn-ea"/>
                  <a:sym typeface="+mn-lt"/>
                </a:endParaRPr>
              </a:p>
            </p:txBody>
          </p:sp>
          <p:sp>
            <p:nvSpPr>
              <p:cNvPr id="95" name="文本框 5"/>
              <p:cNvSpPr txBox="1"/>
              <p:nvPr/>
            </p:nvSpPr>
            <p:spPr>
              <a:xfrm>
                <a:off x="5394700" y="1730048"/>
                <a:ext cx="4758053" cy="5311318"/>
              </a:xfrm>
              <a:prstGeom prst="rect">
                <a:avLst/>
              </a:prstGeom>
              <a:noFill/>
            </p:spPr>
            <p:txBody>
              <a:bodyPr>
                <a:spAutoFit/>
                <a:scene3d>
                  <a:camera prst="orthographicFront"/>
                  <a:lightRig rig="threePt" dir="t"/>
                </a:scene3d>
                <a:sp3d contourW="12700"/>
              </a:bodyPr>
              <a:lstStyle/>
              <a:p>
                <a:pPr>
                  <a:lnSpc>
                    <a:spcPct val="150000"/>
                  </a:lnSpc>
                  <a:defRPr/>
                </a:pPr>
                <a:r>
                  <a:rPr lang="zh-CN" altLang="en-US" sz="1200" dirty="0">
                    <a:latin typeface="黑体" panose="02010609060101010101" charset="-122"/>
                    <a:ea typeface="黑体" panose="02010609060101010101" charset="-122"/>
                    <a:cs typeface="+mn-ea"/>
                    <a:sym typeface="+mn-lt"/>
                  </a:rPr>
                  <a:t>  浦东机场经济区作为上海重要的经济特区，浦东机场货运吞吐量达到世界第一，是中国重要的外贸和物流中心之一，以下是我们观摩后得出的结论：</a:t>
                </a:r>
                <a:endParaRPr lang="zh-CN" altLang="en-US" sz="1200" dirty="0">
                  <a:latin typeface="黑体" panose="02010609060101010101" charset="-122"/>
                  <a:ea typeface="黑体" panose="02010609060101010101" charset="-122"/>
                  <a:cs typeface="+mn-ea"/>
                  <a:sym typeface="+mn-lt"/>
                </a:endParaRPr>
              </a:p>
              <a:p>
                <a:pPr>
                  <a:lnSpc>
                    <a:spcPct val="150000"/>
                  </a:lnSpc>
                  <a:defRPr/>
                </a:pPr>
                <a:r>
                  <a:rPr lang="zh-CN" altLang="en-US" sz="1200" dirty="0">
                    <a:latin typeface="黑体" panose="02010609060101010101" charset="-122"/>
                    <a:ea typeface="黑体" panose="02010609060101010101" charset="-122"/>
                    <a:cs typeface="+mn-ea"/>
                    <a:sym typeface="+mn-lt"/>
                  </a:rPr>
                  <a:t>  优越的地理位置：浦东机场经济区紧邻上海浦东国际机场，距离上海市中心约</a:t>
                </a:r>
                <a:r>
                  <a:rPr lang="en-US" altLang="zh-CN" sz="1200" dirty="0">
                    <a:latin typeface="黑体" panose="02010609060101010101" charset="-122"/>
                    <a:ea typeface="黑体" panose="02010609060101010101" charset="-122"/>
                    <a:cs typeface="+mn-ea"/>
                    <a:sym typeface="+mn-lt"/>
                  </a:rPr>
                  <a:t>30</a:t>
                </a:r>
                <a:r>
                  <a:rPr lang="zh-CN" altLang="en-US" sz="1200" dirty="0">
                    <a:latin typeface="黑体" panose="02010609060101010101" charset="-122"/>
                    <a:ea typeface="黑体" panose="02010609060101010101" charset="-122"/>
                    <a:cs typeface="+mn-ea"/>
                    <a:sym typeface="+mn-lt"/>
                  </a:rPr>
                  <a:t>公里，距离浦东新区中心商务区约</a:t>
                </a:r>
                <a:r>
                  <a:rPr lang="en-US" altLang="zh-CN" sz="1200" dirty="0">
                    <a:latin typeface="黑体" panose="02010609060101010101" charset="-122"/>
                    <a:ea typeface="黑体" panose="02010609060101010101" charset="-122"/>
                    <a:cs typeface="+mn-ea"/>
                    <a:sym typeface="+mn-lt"/>
                  </a:rPr>
                  <a:t>10</a:t>
                </a:r>
                <a:r>
                  <a:rPr lang="zh-CN" altLang="en-US" sz="1200" dirty="0">
                    <a:latin typeface="黑体" panose="02010609060101010101" charset="-122"/>
                    <a:ea typeface="黑体" panose="02010609060101010101" charset="-122"/>
                    <a:cs typeface="+mn-ea"/>
                    <a:sym typeface="+mn-lt"/>
                  </a:rPr>
                  <a:t>公里。这个地理位置使得该区域成为了重要的航空物流和货运中心。</a:t>
                </a:r>
                <a:endParaRPr lang="zh-CN" altLang="en-US" sz="1200" dirty="0">
                  <a:latin typeface="黑体" panose="02010609060101010101" charset="-122"/>
                  <a:ea typeface="黑体" panose="02010609060101010101" charset="-122"/>
                  <a:cs typeface="+mn-ea"/>
                  <a:sym typeface="+mn-lt"/>
                </a:endParaRPr>
              </a:p>
              <a:p>
                <a:pPr>
                  <a:lnSpc>
                    <a:spcPct val="150000"/>
                  </a:lnSpc>
                  <a:defRPr/>
                </a:pPr>
                <a:r>
                  <a:rPr lang="zh-CN" altLang="en-US" sz="1200" dirty="0">
                    <a:latin typeface="黑体" panose="02010609060101010101" charset="-122"/>
                    <a:ea typeface="黑体" panose="02010609060101010101" charset="-122"/>
                    <a:cs typeface="+mn-ea"/>
                    <a:sym typeface="+mn-lt"/>
                  </a:rPr>
                  <a:t>  健全的基础设施：浦东机场经济区拥有现代化的交通、水利、能源和信息通信等基础设施，并与上海浦东国际机场相互配套。</a:t>
                </a:r>
                <a:endParaRPr lang="en-US" altLang="zh-CN" sz="1200" dirty="0">
                  <a:latin typeface="黑体" panose="02010609060101010101" charset="-122"/>
                  <a:ea typeface="黑体" panose="02010609060101010101" charset="-122"/>
                  <a:cs typeface="+mn-ea"/>
                  <a:sym typeface="+mn-lt"/>
                </a:endParaRPr>
              </a:p>
              <a:p>
                <a:pPr>
                  <a:lnSpc>
                    <a:spcPct val="150000"/>
                  </a:lnSpc>
                  <a:defRPr/>
                </a:pPr>
                <a:r>
                  <a:rPr lang="zh-CN" altLang="en-US" sz="1200" dirty="0">
                    <a:latin typeface="黑体" panose="02010609060101010101" charset="-122"/>
                    <a:ea typeface="黑体" panose="02010609060101010101" charset="-122"/>
                    <a:cs typeface="+mn-ea"/>
                    <a:sym typeface="+mn-lt"/>
                  </a:rPr>
                  <a:t>  外贸和物流中心：浦东机场经济区是中国重要的外贸和物流中心之一。该区域内有大型的物流园区、自贸区、保税区和进出口加工区，为企业提供了海关便利、进出口税费优惠等政策支持。</a:t>
                </a:r>
                <a:endParaRPr lang="zh-CN" altLang="en-US" sz="1200" dirty="0">
                  <a:latin typeface="黑体" panose="02010609060101010101" charset="-122"/>
                  <a:ea typeface="黑体" panose="02010609060101010101" charset="-122"/>
                  <a:cs typeface="+mn-ea"/>
                  <a:sym typeface="+mn-lt"/>
                </a:endParaRPr>
              </a:p>
              <a:p>
                <a:pPr>
                  <a:lnSpc>
                    <a:spcPct val="150000"/>
                  </a:lnSpc>
                  <a:defRPr/>
                </a:pPr>
                <a:r>
                  <a:rPr lang="zh-CN" altLang="en-US" sz="1200" dirty="0">
                    <a:latin typeface="黑体" panose="02010609060101010101" charset="-122"/>
                    <a:ea typeface="黑体" panose="02010609060101010101" charset="-122"/>
                    <a:cs typeface="+mn-ea"/>
                    <a:sym typeface="+mn-lt"/>
                  </a:rPr>
                  <a:t>  高科技产业聚集：浦东机场经济区以科技创新和高新技术产业为重点发展领域。该区域内设有多个高科技园区和科技创新基地。</a:t>
                </a:r>
                <a:endParaRPr lang="zh-CN" altLang="en-US" sz="1200" dirty="0">
                  <a:latin typeface="黑体" panose="02010609060101010101" charset="-122"/>
                  <a:ea typeface="黑体" panose="02010609060101010101" charset="-122"/>
                  <a:cs typeface="+mn-ea"/>
                  <a:sym typeface="+mn-lt"/>
                </a:endParaRPr>
              </a:p>
              <a:p>
                <a:pPr>
                  <a:lnSpc>
                    <a:spcPct val="150000"/>
                  </a:lnSpc>
                  <a:defRPr/>
                </a:pPr>
                <a:r>
                  <a:rPr lang="zh-CN" altLang="en-US" sz="1200" dirty="0">
                    <a:latin typeface="黑体" panose="02010609060101010101" charset="-122"/>
                    <a:ea typeface="黑体" panose="02010609060101010101" charset="-122"/>
                    <a:cs typeface="+mn-ea"/>
                    <a:sym typeface="+mn-lt"/>
                  </a:rPr>
                  <a:t>  综合服务业发展：浦东机场经济区注重发展综合服务业，特别是航空服务、会展服务、金融服务和商务服务等领域。该区域内有多个商务中心、会议中心和酒店，能够满足国内外企业的商务和会展需求。</a:t>
                </a:r>
                <a:endParaRPr lang="zh-CN" altLang="en-US" sz="1200" dirty="0">
                  <a:latin typeface="黑体" panose="02010609060101010101" charset="-122"/>
                  <a:ea typeface="黑体" panose="02010609060101010101" charset="-122"/>
                  <a:cs typeface="+mn-ea"/>
                  <a:sym typeface="+mn-lt"/>
                </a:endParaRPr>
              </a:p>
              <a:p>
                <a:pPr>
                  <a:lnSpc>
                    <a:spcPct val="150000"/>
                  </a:lnSpc>
                  <a:defRPr/>
                </a:pPr>
                <a:r>
                  <a:rPr lang="zh-CN" altLang="en-US" sz="1200" dirty="0">
                    <a:latin typeface="黑体" panose="02010609060101010101" charset="-122"/>
                    <a:ea typeface="黑体" panose="02010609060101010101" charset="-122"/>
                    <a:cs typeface="+mn-ea"/>
                    <a:sym typeface="+mn-lt"/>
                  </a:rPr>
                  <a:t>  政府支持和政策优惠：上海市政府出台了一系列支持措施和政策优惠，如税收优惠、人才引进和研发资金支持等。</a:t>
                </a:r>
                <a:endParaRPr lang="zh-CN" altLang="en-US" sz="1200" dirty="0">
                  <a:latin typeface="黑体" panose="02010609060101010101" charset="-122"/>
                  <a:ea typeface="黑体" panose="02010609060101010101" charset="-122"/>
                  <a:cs typeface="+mn-ea"/>
                  <a:sym typeface="+mn-lt"/>
                </a:endParaRPr>
              </a:p>
              <a:p>
                <a:pPr>
                  <a:lnSpc>
                    <a:spcPct val="150000"/>
                  </a:lnSpc>
                  <a:defRPr/>
                </a:pPr>
                <a:r>
                  <a:rPr lang="zh-CN" altLang="en-US" sz="1200" dirty="0">
                    <a:latin typeface="黑体" panose="02010609060101010101" charset="-122"/>
                    <a:ea typeface="黑体" panose="02010609060101010101" charset="-122"/>
                    <a:cs typeface="+mn-ea"/>
                    <a:sym typeface="+mn-lt"/>
                  </a:rPr>
                  <a:t>  浦东机场经济区的发展不仅推动了上海的经济增长和现代化进程，也为中国现代化的开放经济发展做出了重要贡献。</a:t>
                </a:r>
                <a:endParaRPr lang="zh-CN" altLang="en-US" sz="1200" dirty="0">
                  <a:solidFill>
                    <a:schemeClr val="tx1">
                      <a:lumMod val="75000"/>
                      <a:lumOff val="25000"/>
                    </a:schemeClr>
                  </a:solidFill>
                  <a:latin typeface="黑体" panose="02010609060101010101" charset="-122"/>
                  <a:ea typeface="黑体" panose="02010609060101010101" charset="-122"/>
                  <a:cs typeface="+mn-ea"/>
                  <a:sym typeface="+mn-lt"/>
                </a:endParaRPr>
              </a:p>
            </p:txBody>
          </p:sp>
        </p:grpSp>
        <p:sp>
          <p:nvSpPr>
            <p:cNvPr id="92" name="椭圆 91"/>
            <p:cNvSpPr/>
            <p:nvPr/>
          </p:nvSpPr>
          <p:spPr>
            <a:xfrm>
              <a:off x="4849960" y="2417774"/>
              <a:ext cx="537626" cy="537560"/>
            </a:xfrm>
            <a:prstGeom prst="ellipse">
              <a:avLst/>
            </a:pr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93" name="椭圆 34"/>
            <p:cNvSpPr/>
            <p:nvPr/>
          </p:nvSpPr>
          <p:spPr>
            <a:xfrm>
              <a:off x="5004474" y="2548990"/>
              <a:ext cx="228597" cy="270897"/>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400">
                <a:cs typeface="+mn-ea"/>
                <a:sym typeface="+mn-lt"/>
              </a:endParaRPr>
            </a:p>
          </p:txBody>
        </p:sp>
      </p:grpSp>
      <p:sp>
        <p:nvSpPr>
          <p:cNvPr id="23" name="TextBox 25"/>
          <p:cNvSpPr txBox="1">
            <a:spLocks noChangeArrowheads="1"/>
          </p:cNvSpPr>
          <p:nvPr/>
        </p:nvSpPr>
        <p:spPr bwMode="auto">
          <a:xfrm>
            <a:off x="324188" y="37195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经济实践</a:t>
            </a:r>
            <a:endParaRPr lang="zh-CN" altLang="en-US" sz="2400" b="1" dirty="0">
              <a:solidFill>
                <a:schemeClr val="tx1">
                  <a:lumMod val="75000"/>
                  <a:lumOff val="25000"/>
                </a:schemeClr>
              </a:solidFill>
              <a:latin typeface="+mn-lt"/>
              <a:ea typeface="+mn-ea"/>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8622" y="3622182"/>
            <a:ext cx="4666002" cy="2124076"/>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b="15296"/>
          <a:stretch>
            <a:fillRect/>
          </a:stretch>
        </p:blipFill>
        <p:spPr>
          <a:xfrm>
            <a:off x="308622" y="1397190"/>
            <a:ext cx="4666002" cy="22249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1+#ppt_w/2"/>
                                          </p:val>
                                        </p:tav>
                                        <p:tav tm="100000">
                                          <p:val>
                                            <p:strVal val="#ppt_x"/>
                                          </p:val>
                                        </p:tav>
                                      </p:tavLst>
                                    </p:anim>
                                    <p:anim calcmode="lin" valueType="num">
                                      <p:cBhvr additive="base">
                                        <p:cTn id="8"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bwMode="auto">
          <a:xfrm>
            <a:off x="5488517" y="894645"/>
            <a:ext cx="6271683" cy="5272196"/>
            <a:chOff x="4849960" y="2284443"/>
            <a:chExt cx="5382611" cy="5271487"/>
          </a:xfrm>
        </p:grpSpPr>
        <p:grpSp>
          <p:nvGrpSpPr>
            <p:cNvPr id="18450" name="组合 90"/>
            <p:cNvGrpSpPr/>
            <p:nvPr/>
          </p:nvGrpSpPr>
          <p:grpSpPr bwMode="auto">
            <a:xfrm>
              <a:off x="5474517" y="2284443"/>
              <a:ext cx="4758054" cy="5271487"/>
              <a:chOff x="5394699" y="1317507"/>
              <a:chExt cx="4758054" cy="5271487"/>
            </a:xfrm>
          </p:grpSpPr>
          <p:sp>
            <p:nvSpPr>
              <p:cNvPr id="94" name="TextBox 19"/>
              <p:cNvSpPr txBox="1"/>
              <p:nvPr/>
            </p:nvSpPr>
            <p:spPr>
              <a:xfrm>
                <a:off x="5394699" y="1317507"/>
                <a:ext cx="2929278" cy="400056"/>
              </a:xfrm>
              <a:prstGeom prst="rect">
                <a:avLst/>
              </a:prstGeom>
              <a:noFill/>
            </p:spPr>
            <p:txBody>
              <a:bodyPr wrap="square">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2000" b="1" dirty="0">
                    <a:latin typeface="+mn-lt"/>
                    <a:cs typeface="+mn-ea"/>
                    <a:sym typeface="+mn-lt"/>
                  </a:rPr>
                  <a:t>虹桥商务区</a:t>
                </a:r>
                <a:endParaRPr lang="zh-CN" altLang="en-US" sz="2000" b="1" dirty="0">
                  <a:latin typeface="+mn-lt"/>
                  <a:cs typeface="+mn-ea"/>
                  <a:sym typeface="+mn-lt"/>
                </a:endParaRPr>
              </a:p>
            </p:txBody>
          </p:sp>
          <p:sp>
            <p:nvSpPr>
              <p:cNvPr id="95" name="文本框 5"/>
              <p:cNvSpPr txBox="1"/>
              <p:nvPr/>
            </p:nvSpPr>
            <p:spPr>
              <a:xfrm>
                <a:off x="5394700" y="1730048"/>
                <a:ext cx="4758053" cy="4858946"/>
              </a:xfrm>
              <a:prstGeom prst="rect">
                <a:avLst/>
              </a:prstGeom>
              <a:noFill/>
            </p:spPr>
            <p:txBody>
              <a:bodyPr>
                <a:spAutoFit/>
                <a:scene3d>
                  <a:camera prst="orthographicFront"/>
                  <a:lightRig rig="threePt" dir="t"/>
                </a:scene3d>
                <a:sp3d contourW="12700"/>
              </a:bodyPr>
              <a:lstStyle/>
              <a:p>
                <a:pPr indent="179705">
                  <a:lnSpc>
                    <a:spcPct val="130000"/>
                  </a:lnSpc>
                  <a:defRPr/>
                </a:pPr>
                <a:r>
                  <a:rPr lang="zh-CN" altLang="en-US" sz="1200" dirty="0">
                    <a:latin typeface="黑体" panose="02010609060101010101" charset="-122"/>
                    <a:ea typeface="黑体" panose="02010609060101010101" charset="-122"/>
                    <a:cs typeface="+mn-ea"/>
                    <a:sym typeface="+mn-lt"/>
                  </a:rPr>
                  <a:t>虹桥商务区（</a:t>
                </a:r>
                <a:r>
                  <a:rPr lang="en-US" altLang="zh-CN" sz="1200" dirty="0">
                    <a:latin typeface="黑体" panose="02010609060101010101" charset="-122"/>
                    <a:ea typeface="黑体" panose="02010609060101010101" charset="-122"/>
                    <a:cs typeface="+mn-ea"/>
                    <a:sym typeface="+mn-lt"/>
                  </a:rPr>
                  <a:t>Hongqiao Business District</a:t>
                </a:r>
                <a:r>
                  <a:rPr lang="zh-CN" altLang="en-US" sz="1200" dirty="0">
                    <a:latin typeface="黑体" panose="02010609060101010101" charset="-122"/>
                    <a:ea typeface="黑体" panose="02010609060101010101" charset="-122"/>
                    <a:cs typeface="+mn-ea"/>
                    <a:sym typeface="+mn-lt"/>
                  </a:rPr>
                  <a:t>）位于中国上海市西部，是上海市重要的商务和金融中心之一。该区域以其便利的交通、现代化的商业设施和多元化的经济活动而受到企业和投资者的青睐。以下是我们观摩后得出的结论：</a:t>
                </a:r>
                <a:endParaRPr lang="en-US" altLang="zh-CN"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交通便利：虹桥商务区地处上海市西部核心地带，紧邻上海虹桥国际机场和虹桥火车站。这个地理位置使得该区域成为国内外企业商务活动的重要节点，方便了国内外商务往来和商务差旅。</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商务设施齐全：虹桥商务区配备了先进的商务设施和现代化的办公楼，吸引了大量金融机构、科技公司和企业总部入驻。该区域内有多个高档写字楼、商务酒店、购物中心和会议中心，为企业提供了便利的商务和服务环境。</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高端金融中心：虹桥商务区是上海金融中心的重要组成部分之一。该区域内汇集了众多国内外银行、保险公司、证券公司和投资机构，形成了一个高端金融服务集聚区。同时，虹桥商务区还设有多个创新金融机构和科技金融企业，推动了金融创新和科技金融的发展。</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跨国公司总部集聚：虹桥商务区吸引了众多跨国公司和知名企业的总部设立。这些公司涵盖了不同行业，包括金融、科技、制造、贸易等。他们选择在虹桥商务区设立总部，一方面是因为区域的经济繁荣和便利的交通，另一方面是由于市场潜力和政策支持。</a:t>
                </a:r>
                <a:endParaRPr lang="en-US" altLang="zh-CN"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人文环境丰富：虹桥商务区不仅商务氛围浓厚，还有着丰富的人文环境。该区域内设有文化艺术中心、公园绿地和休闲娱乐设施，为企业员工和居民提供了丰富多彩的文化娱乐活动。</a:t>
                </a:r>
                <a:endParaRPr lang="zh-CN" altLang="en-US" sz="1200" dirty="0">
                  <a:solidFill>
                    <a:schemeClr val="tx1">
                      <a:lumMod val="75000"/>
                      <a:lumOff val="25000"/>
                    </a:schemeClr>
                  </a:solidFill>
                  <a:latin typeface="黑体" panose="02010609060101010101" charset="-122"/>
                  <a:ea typeface="黑体" panose="02010609060101010101" charset="-122"/>
                  <a:cs typeface="+mn-ea"/>
                  <a:sym typeface="+mn-lt"/>
                </a:endParaRPr>
              </a:p>
            </p:txBody>
          </p:sp>
        </p:grpSp>
        <p:sp>
          <p:nvSpPr>
            <p:cNvPr id="92" name="椭圆 91"/>
            <p:cNvSpPr/>
            <p:nvPr/>
          </p:nvSpPr>
          <p:spPr>
            <a:xfrm>
              <a:off x="4849960" y="2417774"/>
              <a:ext cx="537626" cy="537560"/>
            </a:xfrm>
            <a:prstGeom prst="ellipse">
              <a:avLst/>
            </a:pr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93" name="椭圆 34"/>
            <p:cNvSpPr/>
            <p:nvPr/>
          </p:nvSpPr>
          <p:spPr>
            <a:xfrm>
              <a:off x="5004474" y="2548990"/>
              <a:ext cx="228597" cy="270897"/>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400">
                <a:cs typeface="+mn-ea"/>
                <a:sym typeface="+mn-lt"/>
              </a:endParaRPr>
            </a:p>
          </p:txBody>
        </p:sp>
      </p:grpSp>
      <p:sp>
        <p:nvSpPr>
          <p:cNvPr id="23" name="TextBox 25"/>
          <p:cNvSpPr txBox="1">
            <a:spLocks noChangeArrowheads="1"/>
          </p:cNvSpPr>
          <p:nvPr/>
        </p:nvSpPr>
        <p:spPr bwMode="auto">
          <a:xfrm>
            <a:off x="324188" y="37195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经济实践</a:t>
            </a:r>
            <a:endParaRPr lang="zh-CN" altLang="en-US" sz="2400" b="1" dirty="0">
              <a:solidFill>
                <a:schemeClr val="tx1">
                  <a:lumMod val="75000"/>
                  <a:lumOff val="25000"/>
                </a:schemeClr>
              </a:solidFill>
              <a:latin typeface="+mn-lt"/>
              <a:ea typeface="+mn-ea"/>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4188" y="1067843"/>
            <a:ext cx="3962062" cy="2971547"/>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189" y="4039390"/>
            <a:ext cx="3962062" cy="19929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1+#ppt_w/2"/>
                                          </p:val>
                                        </p:tav>
                                        <p:tav tm="100000">
                                          <p:val>
                                            <p:strVal val="#ppt_x"/>
                                          </p:val>
                                        </p:tav>
                                      </p:tavLst>
                                    </p:anim>
                                    <p:anim calcmode="lin" valueType="num">
                                      <p:cBhvr additive="base">
                                        <p:cTn id="8"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箭头3"/>
          <p:cNvSpPr>
            <a:spLocks noChangeArrowheads="1"/>
          </p:cNvSpPr>
          <p:nvPr/>
        </p:nvSpPr>
        <p:spPr bwMode="auto">
          <a:xfrm flipV="1">
            <a:off x="2042584" y="3852334"/>
            <a:ext cx="1092200" cy="1521884"/>
          </a:xfrm>
          <a:custGeom>
            <a:avLst/>
            <a:gdLst>
              <a:gd name="T0" fmla="*/ 90959013 w 933"/>
              <a:gd name="T1" fmla="*/ 973534517 h 1182"/>
              <a:gd name="T2" fmla="*/ 98667627 w 933"/>
              <a:gd name="T3" fmla="*/ 317051119 h 1182"/>
              <a:gd name="T4" fmla="*/ 203501268 w 933"/>
              <a:gd name="T5" fmla="*/ 195825720 h 1182"/>
              <a:gd name="T6" fmla="*/ 555003537 w 933"/>
              <a:gd name="T7" fmla="*/ 188365978 h 1182"/>
              <a:gd name="T8" fmla="*/ 555003537 w 933"/>
              <a:gd name="T9" fmla="*/ 298401281 h 1182"/>
              <a:gd name="T10" fmla="*/ 719192629 w 933"/>
              <a:gd name="T11" fmla="*/ 142672762 h 1182"/>
              <a:gd name="T12" fmla="*/ 548837524 w 933"/>
              <a:gd name="T13" fmla="*/ 0 h 1182"/>
              <a:gd name="T14" fmla="*/ 550379247 w 933"/>
              <a:gd name="T15" fmla="*/ 85790417 h 1182"/>
              <a:gd name="T16" fmla="*/ 180376303 w 933"/>
              <a:gd name="T17" fmla="*/ 87655111 h 1182"/>
              <a:gd name="T18" fmla="*/ 0 w 933"/>
              <a:gd name="T19" fmla="*/ 277885782 h 1182"/>
              <a:gd name="T20" fmla="*/ 0 w 933"/>
              <a:gd name="T21" fmla="*/ 986589307 h 1182"/>
              <a:gd name="T22" fmla="*/ 90959013 w 933"/>
              <a:gd name="T23" fmla="*/ 973534517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wrap="none" lIns="82824" tIns="41411" rIns="82824" bIns="41411" anchor="ctr"/>
          <a:lstStyle/>
          <a:p>
            <a:endParaRPr lang="zh-CN" altLang="en-US" sz="2400">
              <a:cs typeface="+mn-ea"/>
              <a:sym typeface="+mn-lt"/>
            </a:endParaRPr>
          </a:p>
        </p:txBody>
      </p:sp>
      <p:sp>
        <p:nvSpPr>
          <p:cNvPr id="28" name="箭头2"/>
          <p:cNvSpPr>
            <a:spLocks noChangeArrowheads="1"/>
          </p:cNvSpPr>
          <p:nvPr/>
        </p:nvSpPr>
        <p:spPr bwMode="auto">
          <a:xfrm rot="-5400000">
            <a:off x="2330451" y="3219452"/>
            <a:ext cx="325967" cy="1299633"/>
          </a:xfrm>
          <a:custGeom>
            <a:avLst/>
            <a:gdLst>
              <a:gd name="T0" fmla="*/ 109671141 w 142"/>
              <a:gd name="T1" fmla="*/ 2604646 h 604"/>
              <a:gd name="T2" fmla="*/ 133383494 w 142"/>
              <a:gd name="T3" fmla="*/ 1229228280 h 604"/>
              <a:gd name="T4" fmla="*/ 0 w 142"/>
              <a:gd name="T5" fmla="*/ 1234435958 h 604"/>
              <a:gd name="T6" fmla="*/ 213414623 w 142"/>
              <a:gd name="T7" fmla="*/ 1572994744 h 604"/>
              <a:gd name="T8" fmla="*/ 420901589 w 142"/>
              <a:gd name="T9" fmla="*/ 1234435958 h 604"/>
              <a:gd name="T10" fmla="*/ 296408721 w 142"/>
              <a:gd name="T11" fmla="*/ 1234435958 h 604"/>
              <a:gd name="T12" fmla="*/ 293445753 w 142"/>
              <a:gd name="T13" fmla="*/ 0 h 604"/>
              <a:gd name="T14" fmla="*/ 109671141 w 142"/>
              <a:gd name="T15" fmla="*/ 2604646 h 6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wrap="none" lIns="82824" tIns="41411" rIns="82824" bIns="41411" anchor="ctr"/>
          <a:lstStyle/>
          <a:p>
            <a:endParaRPr lang="zh-CN" altLang="en-US" sz="2400">
              <a:cs typeface="+mn-ea"/>
              <a:sym typeface="+mn-lt"/>
            </a:endParaRPr>
          </a:p>
        </p:txBody>
      </p:sp>
      <p:sp>
        <p:nvSpPr>
          <p:cNvPr id="29" name="箭头1"/>
          <p:cNvSpPr>
            <a:spLocks noChangeArrowheads="1"/>
          </p:cNvSpPr>
          <p:nvPr/>
        </p:nvSpPr>
        <p:spPr bwMode="auto">
          <a:xfrm>
            <a:off x="2036233" y="2190751"/>
            <a:ext cx="1092200" cy="1763183"/>
          </a:xfrm>
          <a:custGeom>
            <a:avLst/>
            <a:gdLst>
              <a:gd name="T0" fmla="*/ 90959013 w 933"/>
              <a:gd name="T1" fmla="*/ 1306720854 h 1182"/>
              <a:gd name="T2" fmla="*/ 98667627 w 933"/>
              <a:gd name="T3" fmla="*/ 425560247 h 1182"/>
              <a:gd name="T4" fmla="*/ 203501268 w 933"/>
              <a:gd name="T5" fmla="*/ 262846232 h 1182"/>
              <a:gd name="T6" fmla="*/ 555003537 w 933"/>
              <a:gd name="T7" fmla="*/ 252833234 h 1182"/>
              <a:gd name="T8" fmla="*/ 555003537 w 933"/>
              <a:gd name="T9" fmla="*/ 400527752 h 1182"/>
              <a:gd name="T10" fmla="*/ 719192629 w 933"/>
              <a:gd name="T11" fmla="*/ 191502223 h 1182"/>
              <a:gd name="T12" fmla="*/ 548837524 w 933"/>
              <a:gd name="T13" fmla="*/ 0 h 1182"/>
              <a:gd name="T14" fmla="*/ 550379247 w 933"/>
              <a:gd name="T15" fmla="*/ 115151715 h 1182"/>
              <a:gd name="T16" fmla="*/ 180376303 w 933"/>
              <a:gd name="T17" fmla="*/ 117654405 h 1182"/>
              <a:gd name="T18" fmla="*/ 0 w 933"/>
              <a:gd name="T19" fmla="*/ 372991448 h 1182"/>
              <a:gd name="T20" fmla="*/ 0 w 933"/>
              <a:gd name="T21" fmla="*/ 1324243041 h 1182"/>
              <a:gd name="T22" fmla="*/ 90959013 w 933"/>
              <a:gd name="T23" fmla="*/ 130672085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wrap="none" lIns="82824" tIns="41411" rIns="82824" bIns="41411" anchor="ctr"/>
          <a:lstStyle/>
          <a:p>
            <a:endParaRPr lang="zh-CN" altLang="en-US" sz="2400">
              <a:cs typeface="+mn-ea"/>
              <a:sym typeface="+mn-lt"/>
            </a:endParaRPr>
          </a:p>
        </p:txBody>
      </p:sp>
      <p:sp>
        <p:nvSpPr>
          <p:cNvPr id="30" name="文本1"/>
          <p:cNvSpPr>
            <a:spLocks noChangeArrowheads="1"/>
          </p:cNvSpPr>
          <p:nvPr/>
        </p:nvSpPr>
        <p:spPr bwMode="auto">
          <a:xfrm>
            <a:off x="4504267" y="1803400"/>
            <a:ext cx="5911851" cy="1195917"/>
          </a:xfrm>
          <a:prstGeom prst="roundRect">
            <a:avLst>
              <a:gd name="adj" fmla="val 11505"/>
            </a:avLst>
          </a:prstGeom>
          <a:noFill/>
          <a:ln w="15875">
            <a:solidFill>
              <a:schemeClr val="accent1"/>
            </a:solidFill>
            <a:round/>
          </a:ln>
          <a:extLst>
            <a:ext uri="{909E8E84-426E-40DD-AFC4-6F175D3DCCD1}">
              <a14:hiddenFill xmlns:a14="http://schemas.microsoft.com/office/drawing/2010/main">
                <a:solidFill>
                  <a:srgbClr val="FFFFFF"/>
                </a:solidFill>
              </a14:hiddenFill>
            </a:ext>
          </a:extLst>
        </p:spPr>
        <p:txBody>
          <a:bodyPr lIns="82824" tIns="41411" rIns="82824" bIns="41411" anchor="ctr"/>
          <a:lstStyle/>
          <a:p>
            <a:pPr>
              <a:lnSpc>
                <a:spcPct val="120000"/>
              </a:lnSpc>
            </a:pPr>
            <a:r>
              <a:rPr lang="zh-CN" altLang="en-US" sz="1600" dirty="0">
                <a:solidFill>
                  <a:srgbClr val="404040"/>
                </a:solidFill>
                <a:latin typeface="黑体" panose="02010609060101010101" charset="-122"/>
                <a:ea typeface="黑体" panose="02010609060101010101" charset="-122"/>
                <a:cs typeface="+mn-ea"/>
                <a:sym typeface="+mn-lt"/>
              </a:rPr>
              <a:t>杨浦滨江工业区位于中国上海市杨浦区，是上海市的一个重要工业集聚区。该工业区毗邻黄浦江，享有便利的交通条件和良好的地理位置。多年来，杨浦滨江工业区已经发展成为上海市重要的制造业和创新型产业基地。</a:t>
            </a:r>
            <a:endParaRPr lang="zh-CN" altLang="zh-CN" sz="1600" dirty="0">
              <a:solidFill>
                <a:srgbClr val="404040"/>
              </a:solidFill>
              <a:latin typeface="黑体" panose="02010609060101010101" charset="-122"/>
              <a:ea typeface="黑体" panose="02010609060101010101" charset="-122"/>
              <a:cs typeface="+mn-ea"/>
              <a:sym typeface="+mn-lt"/>
            </a:endParaRPr>
          </a:p>
        </p:txBody>
      </p:sp>
      <p:sp>
        <p:nvSpPr>
          <p:cNvPr id="31" name="标题1"/>
          <p:cNvSpPr>
            <a:spLocks noChangeArrowheads="1"/>
          </p:cNvSpPr>
          <p:nvPr/>
        </p:nvSpPr>
        <p:spPr bwMode="auto">
          <a:xfrm>
            <a:off x="3261784" y="1797051"/>
            <a:ext cx="1242483" cy="1202267"/>
          </a:xfrm>
          <a:prstGeom prst="roundRect">
            <a:avLst>
              <a:gd name="adj" fmla="val 11921"/>
            </a:avLst>
          </a:prstGeom>
          <a:gradFill>
            <a:gsLst>
              <a:gs pos="47000">
                <a:schemeClr val="accent3"/>
              </a:gs>
              <a:gs pos="100000">
                <a:schemeClr val="accent3">
                  <a:lumMod val="75000"/>
                </a:schemeClr>
              </a:gs>
            </a:gsLst>
            <a:lin ang="0" scaled="1"/>
          </a:gradFill>
          <a:ln>
            <a:noFill/>
          </a:ln>
        </p:spPr>
        <p:txBody>
          <a:bodyPr lIns="82824" tIns="41411" rIns="82824" bIns="41411" anchor="ctr"/>
          <a:lstStyle/>
          <a:p>
            <a:pPr algn="ctr">
              <a:lnSpc>
                <a:spcPct val="120000"/>
              </a:lnSpc>
            </a:pPr>
            <a:r>
              <a:rPr lang="zh-CN" altLang="en-US" sz="1865" b="1" dirty="0">
                <a:solidFill>
                  <a:schemeClr val="bg1"/>
                </a:solidFill>
                <a:cs typeface="+mn-ea"/>
                <a:sym typeface="+mn-lt"/>
              </a:rPr>
              <a:t>杨浦滨江工业区</a:t>
            </a:r>
            <a:endParaRPr lang="zh-CN" altLang="zh-CN" sz="1865" b="1" dirty="0">
              <a:solidFill>
                <a:schemeClr val="bg1"/>
              </a:solidFill>
              <a:cs typeface="+mn-ea"/>
              <a:sym typeface="+mn-lt"/>
            </a:endParaRPr>
          </a:p>
        </p:txBody>
      </p:sp>
      <p:sp>
        <p:nvSpPr>
          <p:cNvPr id="32" name="文本2"/>
          <p:cNvSpPr>
            <a:spLocks noChangeArrowheads="1"/>
          </p:cNvSpPr>
          <p:nvPr/>
        </p:nvSpPr>
        <p:spPr bwMode="auto">
          <a:xfrm>
            <a:off x="4504267" y="3255433"/>
            <a:ext cx="5911851" cy="1193800"/>
          </a:xfrm>
          <a:prstGeom prst="roundRect">
            <a:avLst>
              <a:gd name="adj" fmla="val 11505"/>
            </a:avLst>
          </a:prstGeom>
          <a:noFill/>
          <a:ln w="15875">
            <a:solidFill>
              <a:schemeClr val="accent1"/>
            </a:solidFill>
            <a:round/>
          </a:ln>
          <a:extLst>
            <a:ext uri="{909E8E84-426E-40DD-AFC4-6F175D3DCCD1}">
              <a14:hiddenFill xmlns:a14="http://schemas.microsoft.com/office/drawing/2010/main">
                <a:solidFill>
                  <a:srgbClr val="FFFFFF"/>
                </a:solidFill>
              </a14:hiddenFill>
            </a:ext>
          </a:extLst>
        </p:spPr>
        <p:txBody>
          <a:bodyPr lIns="82824" tIns="41411" rIns="82824" bIns="41411" anchor="ctr"/>
          <a:lstStyle/>
          <a:p>
            <a:pPr>
              <a:lnSpc>
                <a:spcPct val="120000"/>
              </a:lnSpc>
            </a:pPr>
            <a:r>
              <a:rPr lang="zh-CN" altLang="en-US" sz="1600" dirty="0">
                <a:solidFill>
                  <a:srgbClr val="404040"/>
                </a:solidFill>
                <a:latin typeface="黑体" panose="02010609060101010101" charset="-122"/>
                <a:ea typeface="黑体" panose="02010609060101010101" charset="-122"/>
                <a:cs typeface="+mn-ea"/>
                <a:sym typeface="+mn-lt"/>
              </a:rPr>
              <a:t>金桥出口加工区位于中国上海市浦东新区，是中国最早成立的出口加工区之一，也是上海市最重要的经济特区之一。该区域以其便利的地理位置、优越的商业环境吸引了众多国内外企业的投资和发展。</a:t>
            </a:r>
            <a:endParaRPr lang="zh-CN" altLang="zh-CN" sz="1600" dirty="0">
              <a:solidFill>
                <a:srgbClr val="404040"/>
              </a:solidFill>
              <a:latin typeface="黑体" panose="02010609060101010101" charset="-122"/>
              <a:ea typeface="黑体" panose="02010609060101010101" charset="-122"/>
              <a:cs typeface="+mn-ea"/>
              <a:sym typeface="+mn-lt"/>
            </a:endParaRPr>
          </a:p>
        </p:txBody>
      </p:sp>
      <p:sp>
        <p:nvSpPr>
          <p:cNvPr id="33" name="标题2"/>
          <p:cNvSpPr>
            <a:spLocks noChangeArrowheads="1"/>
          </p:cNvSpPr>
          <p:nvPr/>
        </p:nvSpPr>
        <p:spPr bwMode="auto">
          <a:xfrm>
            <a:off x="3261784" y="3255433"/>
            <a:ext cx="1242483" cy="1193800"/>
          </a:xfrm>
          <a:prstGeom prst="roundRect">
            <a:avLst>
              <a:gd name="adj" fmla="val 11921"/>
            </a:avLst>
          </a:prstGeom>
          <a:gradFill>
            <a:gsLst>
              <a:gs pos="47000">
                <a:schemeClr val="accent3"/>
              </a:gs>
              <a:gs pos="100000">
                <a:schemeClr val="accent3">
                  <a:lumMod val="75000"/>
                </a:schemeClr>
              </a:gs>
            </a:gsLst>
            <a:lin ang="0" scaled="1"/>
          </a:gradFill>
          <a:ln>
            <a:noFill/>
          </a:ln>
        </p:spPr>
        <p:txBody>
          <a:bodyPr lIns="82824" tIns="41411" rIns="82824" bIns="41411" anchor="ctr"/>
          <a:lstStyle/>
          <a:p>
            <a:pPr algn="ctr">
              <a:lnSpc>
                <a:spcPct val="120000"/>
              </a:lnSpc>
            </a:pPr>
            <a:r>
              <a:rPr lang="zh-CN" altLang="en-US" sz="1865" b="1" dirty="0">
                <a:solidFill>
                  <a:schemeClr val="bg1"/>
                </a:solidFill>
                <a:cs typeface="+mn-ea"/>
                <a:sym typeface="+mn-lt"/>
              </a:rPr>
              <a:t>金桥出口加工区</a:t>
            </a:r>
            <a:endParaRPr lang="zh-CN" altLang="zh-CN" sz="1865" b="1" dirty="0">
              <a:solidFill>
                <a:schemeClr val="bg1"/>
              </a:solidFill>
              <a:cs typeface="+mn-ea"/>
              <a:sym typeface="+mn-lt"/>
            </a:endParaRPr>
          </a:p>
        </p:txBody>
      </p:sp>
      <p:sp>
        <p:nvSpPr>
          <p:cNvPr id="34" name="文本3"/>
          <p:cNvSpPr>
            <a:spLocks noChangeArrowheads="1"/>
          </p:cNvSpPr>
          <p:nvPr/>
        </p:nvSpPr>
        <p:spPr bwMode="auto">
          <a:xfrm>
            <a:off x="4504267" y="4696885"/>
            <a:ext cx="5911851" cy="1181100"/>
          </a:xfrm>
          <a:prstGeom prst="roundRect">
            <a:avLst>
              <a:gd name="adj" fmla="val 11505"/>
            </a:avLst>
          </a:prstGeom>
          <a:noFill/>
          <a:ln w="15875">
            <a:solidFill>
              <a:schemeClr val="accent1"/>
            </a:solidFill>
            <a:round/>
          </a:ln>
          <a:extLst>
            <a:ext uri="{909E8E84-426E-40DD-AFC4-6F175D3DCCD1}">
              <a14:hiddenFill xmlns:a14="http://schemas.microsoft.com/office/drawing/2010/main">
                <a:solidFill>
                  <a:srgbClr val="FFFFFF"/>
                </a:solidFill>
              </a14:hiddenFill>
            </a:ext>
          </a:extLst>
        </p:spPr>
        <p:txBody>
          <a:bodyPr lIns="82824" tIns="41411" rIns="82824" bIns="41411" anchor="ctr"/>
          <a:lstStyle/>
          <a:p>
            <a:pPr>
              <a:lnSpc>
                <a:spcPct val="120000"/>
              </a:lnSpc>
            </a:pPr>
            <a:r>
              <a:rPr lang="zh-CN" altLang="en-US" sz="1600" dirty="0">
                <a:solidFill>
                  <a:srgbClr val="404040"/>
                </a:solidFill>
                <a:latin typeface="黑体" panose="02010609060101010101" charset="-122"/>
                <a:ea typeface="黑体" panose="02010609060101010101" charset="-122"/>
                <a:cs typeface="+mn-ea"/>
                <a:sym typeface="+mn-lt"/>
              </a:rPr>
              <a:t>闵行科技园区是位于中国上海市闵行区的一个国家级高新技术产业园区，成立于</a:t>
            </a:r>
            <a:r>
              <a:rPr lang="en-US" altLang="zh-CN" sz="1600" dirty="0">
                <a:solidFill>
                  <a:srgbClr val="404040"/>
                </a:solidFill>
                <a:latin typeface="黑体" panose="02010609060101010101" charset="-122"/>
                <a:ea typeface="黑体" panose="02010609060101010101" charset="-122"/>
                <a:cs typeface="+mn-ea"/>
                <a:sym typeface="+mn-lt"/>
              </a:rPr>
              <a:t>1988</a:t>
            </a:r>
            <a:r>
              <a:rPr lang="zh-CN" altLang="en-US" sz="1600" dirty="0">
                <a:solidFill>
                  <a:srgbClr val="404040"/>
                </a:solidFill>
                <a:latin typeface="黑体" panose="02010609060101010101" charset="-122"/>
                <a:ea typeface="黑体" panose="02010609060101010101" charset="-122"/>
                <a:cs typeface="+mn-ea"/>
                <a:sym typeface="+mn-lt"/>
              </a:rPr>
              <a:t>年，是上海市最早的科技园区之一。该园区的建设旨在推动科技创新、促进产业发展和吸引国内外高科技企业的发展。</a:t>
            </a:r>
            <a:endParaRPr lang="zh-CN" altLang="zh-CN" sz="1600" dirty="0">
              <a:solidFill>
                <a:srgbClr val="404040"/>
              </a:solidFill>
              <a:latin typeface="黑体" panose="02010609060101010101" charset="-122"/>
              <a:ea typeface="黑体" panose="02010609060101010101" charset="-122"/>
              <a:cs typeface="+mn-ea"/>
              <a:sym typeface="+mn-lt"/>
            </a:endParaRPr>
          </a:p>
        </p:txBody>
      </p:sp>
      <p:sp>
        <p:nvSpPr>
          <p:cNvPr id="35" name="标题3"/>
          <p:cNvSpPr>
            <a:spLocks noChangeArrowheads="1"/>
          </p:cNvSpPr>
          <p:nvPr/>
        </p:nvSpPr>
        <p:spPr bwMode="auto">
          <a:xfrm>
            <a:off x="3261784" y="4696885"/>
            <a:ext cx="1242483" cy="1181100"/>
          </a:xfrm>
          <a:prstGeom prst="roundRect">
            <a:avLst>
              <a:gd name="adj" fmla="val 11921"/>
            </a:avLst>
          </a:prstGeom>
          <a:gradFill>
            <a:gsLst>
              <a:gs pos="47000">
                <a:schemeClr val="accent3"/>
              </a:gs>
              <a:gs pos="100000">
                <a:schemeClr val="accent3">
                  <a:lumMod val="75000"/>
                </a:schemeClr>
              </a:gs>
            </a:gsLst>
            <a:lin ang="0" scaled="1"/>
          </a:gradFill>
          <a:ln>
            <a:noFill/>
          </a:ln>
        </p:spPr>
        <p:txBody>
          <a:bodyPr lIns="82824" tIns="41411" rIns="82824" bIns="41411" anchor="ctr"/>
          <a:lstStyle/>
          <a:p>
            <a:pPr algn="ctr">
              <a:lnSpc>
                <a:spcPct val="120000"/>
              </a:lnSpc>
            </a:pPr>
            <a:r>
              <a:rPr lang="zh-CN" altLang="en-US" sz="1865" b="1" dirty="0">
                <a:solidFill>
                  <a:schemeClr val="bg1"/>
                </a:solidFill>
                <a:cs typeface="+mn-ea"/>
                <a:sym typeface="+mn-lt"/>
              </a:rPr>
              <a:t>闵行科技园区</a:t>
            </a:r>
            <a:endParaRPr lang="zh-CN" altLang="zh-CN" sz="1865" b="1" dirty="0">
              <a:solidFill>
                <a:schemeClr val="bg1"/>
              </a:solidFill>
              <a:cs typeface="+mn-ea"/>
              <a:sym typeface="+mn-lt"/>
            </a:endParaRPr>
          </a:p>
        </p:txBody>
      </p:sp>
      <p:sp>
        <p:nvSpPr>
          <p:cNvPr id="36" name="Oval 19"/>
          <p:cNvSpPr>
            <a:spLocks noChangeArrowheads="1"/>
          </p:cNvSpPr>
          <p:nvPr/>
        </p:nvSpPr>
        <p:spPr bwMode="auto">
          <a:xfrm>
            <a:off x="1481667" y="3255433"/>
            <a:ext cx="1191684" cy="1193800"/>
          </a:xfrm>
          <a:prstGeom prst="ellipse">
            <a:avLst/>
          </a:prstGeom>
          <a:gradFill>
            <a:gsLst>
              <a:gs pos="47000">
                <a:schemeClr val="accent3"/>
              </a:gs>
              <a:gs pos="100000">
                <a:schemeClr val="accent3">
                  <a:lumMod val="75000"/>
                </a:schemeClr>
              </a:gs>
            </a:gsLst>
            <a:lin ang="0" scaled="1"/>
          </a:gradFill>
          <a:ln>
            <a:noFill/>
          </a:ln>
        </p:spPr>
        <p:txBody>
          <a:bodyPr lIns="82824" tIns="41411" rIns="82824" bIns="41411" anchor="ctr"/>
          <a:lstStyle/>
          <a:p>
            <a:pPr algn="ctr" eaLnBrk="1" hangingPunct="1">
              <a:lnSpc>
                <a:spcPct val="120000"/>
              </a:lnSpc>
            </a:pPr>
            <a:r>
              <a:rPr lang="zh-CN" altLang="en-US" sz="2535" b="1" dirty="0">
                <a:solidFill>
                  <a:schemeClr val="bg1"/>
                </a:solidFill>
                <a:cs typeface="+mn-ea"/>
                <a:sym typeface="+mn-lt"/>
              </a:rPr>
              <a:t>观摩路径</a:t>
            </a:r>
            <a:endParaRPr lang="zh-CN" altLang="en-US" sz="2535" b="1" dirty="0">
              <a:solidFill>
                <a:schemeClr val="bg1"/>
              </a:solidFill>
              <a:cs typeface="+mn-ea"/>
              <a:sym typeface="+mn-lt"/>
            </a:endParaRPr>
          </a:p>
        </p:txBody>
      </p:sp>
      <p:sp>
        <p:nvSpPr>
          <p:cNvPr id="13" name="TextBox 25"/>
          <p:cNvSpPr txBox="1">
            <a:spLocks noChangeArrowheads="1"/>
          </p:cNvSpPr>
          <p:nvPr/>
        </p:nvSpPr>
        <p:spPr bwMode="auto">
          <a:xfrm>
            <a:off x="324188" y="371958"/>
            <a:ext cx="14142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科技实践</a:t>
            </a:r>
            <a:endParaRPr lang="zh-CN" altLang="en-US" sz="2400" b="1"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bwMode="auto">
          <a:xfrm>
            <a:off x="5668553" y="894645"/>
            <a:ext cx="6091647" cy="4792065"/>
            <a:chOff x="5004474" y="2284443"/>
            <a:chExt cx="5228097" cy="4791422"/>
          </a:xfrm>
        </p:grpSpPr>
        <p:grpSp>
          <p:nvGrpSpPr>
            <p:cNvPr id="18450" name="组合 90"/>
            <p:cNvGrpSpPr/>
            <p:nvPr/>
          </p:nvGrpSpPr>
          <p:grpSpPr bwMode="auto">
            <a:xfrm>
              <a:off x="5474517" y="2284443"/>
              <a:ext cx="4758054" cy="4791422"/>
              <a:chOff x="5394699" y="1317507"/>
              <a:chExt cx="4758054" cy="4791422"/>
            </a:xfrm>
          </p:grpSpPr>
          <p:sp>
            <p:nvSpPr>
              <p:cNvPr id="94" name="TextBox 19"/>
              <p:cNvSpPr txBox="1"/>
              <p:nvPr/>
            </p:nvSpPr>
            <p:spPr>
              <a:xfrm>
                <a:off x="5394699" y="1317507"/>
                <a:ext cx="2929278" cy="400056"/>
              </a:xfrm>
              <a:prstGeom prst="rect">
                <a:avLst/>
              </a:prstGeom>
              <a:noFill/>
            </p:spPr>
            <p:txBody>
              <a:bodyPr wrap="square">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2000" b="1" dirty="0">
                    <a:latin typeface="+mn-lt"/>
                    <a:cs typeface="+mn-ea"/>
                    <a:sym typeface="+mn-lt"/>
                  </a:rPr>
                  <a:t>杨浦滨江工业区</a:t>
                </a:r>
                <a:endParaRPr lang="zh-CN" altLang="en-US" sz="2000" b="1" dirty="0">
                  <a:latin typeface="+mn-lt"/>
                  <a:cs typeface="+mn-ea"/>
                  <a:sym typeface="+mn-lt"/>
                </a:endParaRPr>
              </a:p>
            </p:txBody>
          </p:sp>
          <p:sp>
            <p:nvSpPr>
              <p:cNvPr id="95" name="文本框 5"/>
              <p:cNvSpPr txBox="1"/>
              <p:nvPr/>
            </p:nvSpPr>
            <p:spPr>
              <a:xfrm>
                <a:off x="5394700" y="1730048"/>
                <a:ext cx="4758053" cy="4378881"/>
              </a:xfrm>
              <a:prstGeom prst="rect">
                <a:avLst/>
              </a:prstGeom>
              <a:noFill/>
            </p:spPr>
            <p:txBody>
              <a:bodyPr>
                <a:spAutoFit/>
                <a:scene3d>
                  <a:camera prst="orthographicFront"/>
                  <a:lightRig rig="threePt" dir="t"/>
                </a:scene3d>
                <a:sp3d contourW="12700"/>
              </a:bodyPr>
              <a:lstStyle/>
              <a:p>
                <a:pPr indent="179705">
                  <a:lnSpc>
                    <a:spcPct val="130000"/>
                  </a:lnSpc>
                  <a:defRPr/>
                </a:pPr>
                <a:r>
                  <a:rPr lang="zh-CN" altLang="en-US" sz="1200" dirty="0">
                    <a:latin typeface="黑体" panose="02010609060101010101" charset="-122"/>
                    <a:ea typeface="黑体" panose="02010609060101010101" charset="-122"/>
                    <a:cs typeface="+mn-ea"/>
                    <a:sym typeface="+mn-lt"/>
                  </a:rPr>
                  <a:t>制造业集聚：杨浦滨江工业区是上海市重要的制造业集聚区之一。该区域内有众多的工业园区和产业园区，涵盖了电子、机械、化工、医药、汽车等多个制造业领域。这些企业多年来积累了丰富的制造经验和技术实力，推动了上海市的工业发展。</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科技创新中心：杨浦滨江工业区注重科技创新和高新技术产业的发展。该区域内设有多个科技园区和高新技术企业孵化器，吸引了众多高科技企业和研发机构入驻。这些企业和机构在信息技术、生物医药、新材料等领域取得了重要的科研成果和创新成果。</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创业创新氛围浓厚：杨浦滨江工业区鼓励创业创新，提供了良好的创业环境和政策支持。该区域内有多个创业孵化器、创客空间和创新园区，为创业者提供了办公场所、资金支持和创业导师等资源。这些创新创业机构和企业为区域经济发展注入了新的活力和动力。</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环保和可持续发展：杨浦滨江工业区致力于推动环保和可持续发展。该区域积极引进和推广清洁生产技术和环保设备，加强企业环境管理和节能减排工作。同时，该区域还鼓励发展绿色经济和循环经济，推动资源的有效利用和再利用。</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杨浦滨江工业区作为上海市重要的工业集聚区，为该地区和上海市的经济发展做出了重要贡献。该区域通过制造业发展和科技创新，推动了产业升级和经济转型，成为了该地区的经济增长引擎。</a:t>
                </a:r>
                <a:endParaRPr lang="zh-CN" altLang="en-US" sz="1200" dirty="0">
                  <a:solidFill>
                    <a:schemeClr val="tx1">
                      <a:lumMod val="75000"/>
                      <a:lumOff val="25000"/>
                    </a:schemeClr>
                  </a:solidFill>
                  <a:latin typeface="黑体" panose="02010609060101010101" charset="-122"/>
                  <a:ea typeface="黑体" panose="02010609060101010101" charset="-122"/>
                  <a:cs typeface="+mn-ea"/>
                  <a:sym typeface="+mn-lt"/>
                </a:endParaRPr>
              </a:p>
            </p:txBody>
          </p:sp>
        </p:grpSp>
        <p:sp>
          <p:nvSpPr>
            <p:cNvPr id="93" name="椭圆 34"/>
            <p:cNvSpPr/>
            <p:nvPr/>
          </p:nvSpPr>
          <p:spPr>
            <a:xfrm>
              <a:off x="5004474" y="2548990"/>
              <a:ext cx="228597" cy="270897"/>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400">
                <a:cs typeface="+mn-ea"/>
                <a:sym typeface="+mn-lt"/>
              </a:endParaRPr>
            </a:p>
          </p:txBody>
        </p:sp>
      </p:grpSp>
      <p:sp>
        <p:nvSpPr>
          <p:cNvPr id="23" name="TextBox 25"/>
          <p:cNvSpPr txBox="1">
            <a:spLocks noChangeArrowheads="1"/>
          </p:cNvSpPr>
          <p:nvPr/>
        </p:nvSpPr>
        <p:spPr bwMode="auto">
          <a:xfrm>
            <a:off x="324188" y="371958"/>
            <a:ext cx="14142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科技实践</a:t>
            </a:r>
            <a:endParaRPr lang="zh-CN" altLang="en-US" sz="2400" b="1" dirty="0">
              <a:solidFill>
                <a:schemeClr val="tx1">
                  <a:lumMod val="75000"/>
                  <a:lumOff val="25000"/>
                </a:schemeClr>
              </a:solidFill>
              <a:latin typeface="+mn-lt"/>
              <a:ea typeface="+mn-ea"/>
              <a:cs typeface="+mn-ea"/>
              <a:sym typeface="+mn-lt"/>
            </a:endParaRPr>
          </a:p>
        </p:txBody>
      </p:sp>
      <p:sp>
        <p:nvSpPr>
          <p:cNvPr id="11" name="椭圆 10"/>
          <p:cNvSpPr/>
          <p:nvPr/>
        </p:nvSpPr>
        <p:spPr bwMode="auto">
          <a:xfrm>
            <a:off x="5666091" y="1294693"/>
            <a:ext cx="537634" cy="537633"/>
          </a:xfrm>
          <a:prstGeom prst="ellipse">
            <a:avLst/>
          </a:pr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12" name="椭圆 36"/>
          <p:cNvSpPr/>
          <p:nvPr/>
        </p:nvSpPr>
        <p:spPr bwMode="auto">
          <a:xfrm>
            <a:off x="5834591" y="1392060"/>
            <a:ext cx="270934" cy="262466"/>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400">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7838" y="3847200"/>
            <a:ext cx="3590587" cy="2200022"/>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838" y="1523293"/>
            <a:ext cx="3590586" cy="23239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1+#ppt_w/2"/>
                                          </p:val>
                                        </p:tav>
                                        <p:tav tm="100000">
                                          <p:val>
                                            <p:strVal val="#ppt_x"/>
                                          </p:val>
                                        </p:tav>
                                      </p:tavLst>
                                    </p:anim>
                                    <p:anim calcmode="lin" valueType="num">
                                      <p:cBhvr additive="base">
                                        <p:cTn id="8"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bwMode="auto">
          <a:xfrm>
            <a:off x="5668553" y="894645"/>
            <a:ext cx="6091647" cy="4792066"/>
            <a:chOff x="5004474" y="2284443"/>
            <a:chExt cx="5228097" cy="4791422"/>
          </a:xfrm>
        </p:grpSpPr>
        <p:grpSp>
          <p:nvGrpSpPr>
            <p:cNvPr id="18450" name="组合 90"/>
            <p:cNvGrpSpPr/>
            <p:nvPr/>
          </p:nvGrpSpPr>
          <p:grpSpPr bwMode="auto">
            <a:xfrm>
              <a:off x="5474517" y="2284443"/>
              <a:ext cx="4758054" cy="4791422"/>
              <a:chOff x="5394699" y="1317507"/>
              <a:chExt cx="4758054" cy="4791422"/>
            </a:xfrm>
          </p:grpSpPr>
          <p:sp>
            <p:nvSpPr>
              <p:cNvPr id="94" name="TextBox 19"/>
              <p:cNvSpPr txBox="1"/>
              <p:nvPr/>
            </p:nvSpPr>
            <p:spPr>
              <a:xfrm>
                <a:off x="5394699" y="1317507"/>
                <a:ext cx="2929278" cy="400056"/>
              </a:xfrm>
              <a:prstGeom prst="rect">
                <a:avLst/>
              </a:prstGeom>
              <a:noFill/>
            </p:spPr>
            <p:txBody>
              <a:bodyPr wrap="square">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2000" b="1" dirty="0">
                    <a:latin typeface="+mn-lt"/>
                    <a:cs typeface="+mn-ea"/>
                    <a:sym typeface="+mn-lt"/>
                  </a:rPr>
                  <a:t>金桥出口加工区</a:t>
                </a:r>
                <a:endParaRPr lang="zh-CN" altLang="en-US" sz="2000" b="1" dirty="0">
                  <a:latin typeface="+mn-lt"/>
                  <a:cs typeface="+mn-ea"/>
                  <a:sym typeface="+mn-lt"/>
                </a:endParaRPr>
              </a:p>
            </p:txBody>
          </p:sp>
          <p:sp>
            <p:nvSpPr>
              <p:cNvPr id="95" name="文本框 5"/>
              <p:cNvSpPr txBox="1"/>
              <p:nvPr/>
            </p:nvSpPr>
            <p:spPr>
              <a:xfrm>
                <a:off x="5394700" y="1730048"/>
                <a:ext cx="4758053" cy="4378881"/>
              </a:xfrm>
              <a:prstGeom prst="rect">
                <a:avLst/>
              </a:prstGeom>
              <a:noFill/>
            </p:spPr>
            <p:txBody>
              <a:bodyPr>
                <a:spAutoFit/>
                <a:scene3d>
                  <a:camera prst="orthographicFront"/>
                  <a:lightRig rig="threePt" dir="t"/>
                </a:scene3d>
                <a:sp3d contourW="12700"/>
              </a:bodyPr>
              <a:lstStyle/>
              <a:p>
                <a:pPr indent="179705">
                  <a:lnSpc>
                    <a:spcPct val="130000"/>
                  </a:lnSpc>
                  <a:defRPr/>
                </a:pPr>
                <a:r>
                  <a:rPr lang="zh-CN" altLang="en-US" sz="1200" dirty="0">
                    <a:latin typeface="黑体" panose="02010609060101010101" charset="-122"/>
                    <a:ea typeface="黑体" panose="02010609060101010101" charset="-122"/>
                    <a:cs typeface="+mn-ea"/>
                    <a:sym typeface="+mn-lt"/>
                  </a:rPr>
                  <a:t>地理位置优越：金桥出口加工区位于上海浦东新区中心地带，紧邻陆家嘴金融中心区和浦东机场，距离上海市中心约</a:t>
                </a:r>
                <a:r>
                  <a:rPr lang="en-US" altLang="zh-CN" sz="1200" dirty="0">
                    <a:latin typeface="黑体" panose="02010609060101010101" charset="-122"/>
                    <a:ea typeface="黑体" panose="02010609060101010101" charset="-122"/>
                    <a:cs typeface="+mn-ea"/>
                    <a:sym typeface="+mn-lt"/>
                  </a:rPr>
                  <a:t>20</a:t>
                </a:r>
                <a:r>
                  <a:rPr lang="zh-CN" altLang="en-US" sz="1200" dirty="0">
                    <a:latin typeface="黑体" panose="02010609060101010101" charset="-122"/>
                    <a:ea typeface="黑体" panose="02010609060101010101" charset="-122"/>
                    <a:cs typeface="+mn-ea"/>
                    <a:sym typeface="+mn-lt"/>
                  </a:rPr>
                  <a:t>公里。这个地理位置使得该区域成为了一个重要的物流和贸易中心，便利了进出口贸易和国内外物流运输。</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外资企业集聚：金桥出口加工区是一个吸引大量外资企业的地方。该区域内有众多的外资企业和跨国公司，涵盖了电子、汽车、机械、医药等多个领域。这些企业在该区域设立了生产基地、研发中心和销售网络，推动了该区域的经济发展和技术创新。</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高科技产业发展：金桥出口加工区注重高科技产业的发展。该区域内设有多个科技园区和创新园区，吸引了众多高科技企业和研发机构入驻。这些企业和机构在信息技术、生物医药、新材料等领域取得了重要的科研成果和创新成果，推动了该区域的产业升级和经济转型。</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政府支持和政策优惠：金桥出口加工区得到了上海市政府的大力支持和政策优惠。政府出台了一系列的优惠政策和措施，如税收优惠、人才引进和研发资金支持等。这些政策和措施为企业提供了更好的创业和发展环境，促进了投资和经济增长。</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金桥出口加工区作为上海市重要的经济特区，为企业提供了良好的投资和发展机遇。它的发展不仅推动了上海市的经济增长和现代化进程，也为中国的开放经济发展做出了重要贡献。</a:t>
                </a:r>
                <a:endParaRPr lang="zh-CN" altLang="en-US" sz="1200" dirty="0">
                  <a:solidFill>
                    <a:schemeClr val="tx1">
                      <a:lumMod val="75000"/>
                      <a:lumOff val="25000"/>
                    </a:schemeClr>
                  </a:solidFill>
                  <a:latin typeface="黑体" panose="02010609060101010101" charset="-122"/>
                  <a:ea typeface="黑体" panose="02010609060101010101" charset="-122"/>
                  <a:cs typeface="+mn-ea"/>
                  <a:sym typeface="+mn-lt"/>
                </a:endParaRPr>
              </a:p>
            </p:txBody>
          </p:sp>
        </p:grpSp>
        <p:sp>
          <p:nvSpPr>
            <p:cNvPr id="93" name="椭圆 34"/>
            <p:cNvSpPr/>
            <p:nvPr/>
          </p:nvSpPr>
          <p:spPr>
            <a:xfrm>
              <a:off x="5004474" y="2548990"/>
              <a:ext cx="228597" cy="270897"/>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400">
                <a:cs typeface="+mn-ea"/>
                <a:sym typeface="+mn-lt"/>
              </a:endParaRPr>
            </a:p>
          </p:txBody>
        </p:sp>
      </p:grpSp>
      <p:sp>
        <p:nvSpPr>
          <p:cNvPr id="23" name="TextBox 25"/>
          <p:cNvSpPr txBox="1">
            <a:spLocks noChangeArrowheads="1"/>
          </p:cNvSpPr>
          <p:nvPr/>
        </p:nvSpPr>
        <p:spPr bwMode="auto">
          <a:xfrm>
            <a:off x="324188" y="371958"/>
            <a:ext cx="14142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科技实践</a:t>
            </a:r>
            <a:endParaRPr lang="zh-CN" altLang="en-US" sz="2400" b="1" dirty="0">
              <a:solidFill>
                <a:schemeClr val="tx1">
                  <a:lumMod val="75000"/>
                  <a:lumOff val="25000"/>
                </a:schemeClr>
              </a:solidFill>
              <a:latin typeface="+mn-lt"/>
              <a:ea typeface="+mn-ea"/>
              <a:cs typeface="+mn-ea"/>
              <a:sym typeface="+mn-lt"/>
            </a:endParaRPr>
          </a:p>
        </p:txBody>
      </p:sp>
      <p:sp>
        <p:nvSpPr>
          <p:cNvPr id="11" name="椭圆 10"/>
          <p:cNvSpPr/>
          <p:nvPr/>
        </p:nvSpPr>
        <p:spPr bwMode="auto">
          <a:xfrm>
            <a:off x="5666091" y="1294693"/>
            <a:ext cx="537634" cy="537633"/>
          </a:xfrm>
          <a:prstGeom prst="ellipse">
            <a:avLst/>
          </a:pr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12" name="椭圆 36"/>
          <p:cNvSpPr/>
          <p:nvPr/>
        </p:nvSpPr>
        <p:spPr bwMode="auto">
          <a:xfrm>
            <a:off x="5834591" y="1392060"/>
            <a:ext cx="270934" cy="262466"/>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400">
              <a:cs typeface="+mn-ea"/>
              <a:sym typeface="+mn-lt"/>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0018" y="1529772"/>
            <a:ext cx="3463926" cy="231882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18" y="3848598"/>
            <a:ext cx="3463926" cy="22193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1+#ppt_w/2"/>
                                          </p:val>
                                        </p:tav>
                                        <p:tav tm="100000">
                                          <p:val>
                                            <p:strVal val="#ppt_x"/>
                                          </p:val>
                                        </p:tav>
                                      </p:tavLst>
                                    </p:anim>
                                    <p:anim calcmode="lin" valueType="num">
                                      <p:cBhvr additive="base">
                                        <p:cTn id="8"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bwMode="auto">
          <a:xfrm>
            <a:off x="5668553" y="894645"/>
            <a:ext cx="6091647" cy="5032131"/>
            <a:chOff x="5004474" y="2284443"/>
            <a:chExt cx="5228097" cy="5031455"/>
          </a:xfrm>
        </p:grpSpPr>
        <p:grpSp>
          <p:nvGrpSpPr>
            <p:cNvPr id="18450" name="组合 90"/>
            <p:cNvGrpSpPr/>
            <p:nvPr/>
          </p:nvGrpSpPr>
          <p:grpSpPr bwMode="auto">
            <a:xfrm>
              <a:off x="5474517" y="2284443"/>
              <a:ext cx="4758054" cy="5031455"/>
              <a:chOff x="5394699" y="1317507"/>
              <a:chExt cx="4758054" cy="5031455"/>
            </a:xfrm>
          </p:grpSpPr>
          <p:sp>
            <p:nvSpPr>
              <p:cNvPr id="94" name="TextBox 19"/>
              <p:cNvSpPr txBox="1"/>
              <p:nvPr/>
            </p:nvSpPr>
            <p:spPr>
              <a:xfrm>
                <a:off x="5394699" y="1317507"/>
                <a:ext cx="2929278" cy="400056"/>
              </a:xfrm>
              <a:prstGeom prst="rect">
                <a:avLst/>
              </a:prstGeom>
              <a:noFill/>
            </p:spPr>
            <p:txBody>
              <a:bodyPr wrap="square">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2000" b="1" dirty="0">
                    <a:latin typeface="+mn-lt"/>
                    <a:cs typeface="+mn-ea"/>
                    <a:sym typeface="+mn-lt"/>
                  </a:rPr>
                  <a:t>闵行科技园区</a:t>
                </a:r>
                <a:endParaRPr lang="zh-CN" altLang="en-US" sz="2000" b="1" dirty="0">
                  <a:latin typeface="+mn-lt"/>
                  <a:cs typeface="+mn-ea"/>
                  <a:sym typeface="+mn-lt"/>
                </a:endParaRPr>
              </a:p>
            </p:txBody>
          </p:sp>
          <p:sp>
            <p:nvSpPr>
              <p:cNvPr id="95" name="文本框 5"/>
              <p:cNvSpPr txBox="1"/>
              <p:nvPr/>
            </p:nvSpPr>
            <p:spPr>
              <a:xfrm>
                <a:off x="5394700" y="1730048"/>
                <a:ext cx="4758053" cy="4618914"/>
              </a:xfrm>
              <a:prstGeom prst="rect">
                <a:avLst/>
              </a:prstGeom>
              <a:noFill/>
            </p:spPr>
            <p:txBody>
              <a:bodyPr>
                <a:spAutoFit/>
                <a:scene3d>
                  <a:camera prst="orthographicFront"/>
                  <a:lightRig rig="threePt" dir="t"/>
                </a:scene3d>
                <a:sp3d contourW="12700"/>
              </a:bodyPr>
              <a:lstStyle/>
              <a:p>
                <a:pPr indent="179705">
                  <a:lnSpc>
                    <a:spcPct val="130000"/>
                  </a:lnSpc>
                  <a:defRPr/>
                </a:pPr>
                <a:r>
                  <a:rPr lang="zh-CN" altLang="en-US" sz="1200" dirty="0">
                    <a:latin typeface="黑体" panose="02010609060101010101" charset="-122"/>
                    <a:ea typeface="黑体" panose="02010609060101010101" charset="-122"/>
                    <a:cs typeface="+mn-ea"/>
                    <a:sym typeface="+mn-lt"/>
                  </a:rPr>
                  <a:t>多样化的产业结构：闵行科技园区拥有多样化的产业结构，涵盖了信息技术、生物医药、新材料、智能制造等多个领域。园区内集聚了众多的高科技企业和研发机构，如上海微电子器件研究所、上海电力学会、荣事达电器等。这些企业和机构推动了园区的产业升级和技术创新。</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创新支持和服务平台：闵行科技园区为企业提供了多种创新支持和服务。该园区设有创新创业孵化器、技术转移中心、众创空间等创业服务机构，为初创企业和创业者提供办公场地、培训、融资和投资等一站式创业孵化服务。此外，园区还设立了科技金融机构和创投基金，促进科技成果的转化和商业化。</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聚集创新资源：闵行科技园区通过建设创新资源聚集区，集聚了大量的科技创新资源。园区内设有高校科研机构、国家重点实验室、工程技术研究中心等，与众多高校和科研机构建立了合作关系。这些资源的聚集为企业提供了科研合作、技术支持和人才培养的机会。</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人才培养和引进：闵行科技园区注重人才培养和引进。园区内设有职业教育机构和技工学校，培养技术工人和职业人才。同时，园区还吸引了国内外优秀人才的引进和留用，通过人才引进政策和人才住房等措施，提供了良好的人才环境。</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闵行科技园区作为上海市重要的高新技术产业园区，为企业提供了良好的创新创业环境和支持服务，推动了该地区和上海市的经济发展和产业升级。园区通过多方面的措施，吸引了众多高科技企业和创新团队入驻，为科技创新和产业发展提供了强大支撑。</a:t>
                </a:r>
                <a:endParaRPr lang="zh-CN" altLang="en-US" sz="1200" dirty="0">
                  <a:solidFill>
                    <a:schemeClr val="tx1">
                      <a:lumMod val="75000"/>
                      <a:lumOff val="25000"/>
                    </a:schemeClr>
                  </a:solidFill>
                  <a:latin typeface="黑体" panose="02010609060101010101" charset="-122"/>
                  <a:ea typeface="黑体" panose="02010609060101010101" charset="-122"/>
                  <a:cs typeface="+mn-ea"/>
                  <a:sym typeface="+mn-lt"/>
                </a:endParaRPr>
              </a:p>
            </p:txBody>
          </p:sp>
        </p:grpSp>
        <p:sp>
          <p:nvSpPr>
            <p:cNvPr id="93" name="椭圆 34"/>
            <p:cNvSpPr/>
            <p:nvPr/>
          </p:nvSpPr>
          <p:spPr>
            <a:xfrm>
              <a:off x="5004474" y="2548990"/>
              <a:ext cx="228597" cy="270897"/>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400">
                <a:cs typeface="+mn-ea"/>
                <a:sym typeface="+mn-lt"/>
              </a:endParaRPr>
            </a:p>
          </p:txBody>
        </p:sp>
      </p:grpSp>
      <p:sp>
        <p:nvSpPr>
          <p:cNvPr id="23" name="TextBox 25"/>
          <p:cNvSpPr txBox="1">
            <a:spLocks noChangeArrowheads="1"/>
          </p:cNvSpPr>
          <p:nvPr/>
        </p:nvSpPr>
        <p:spPr bwMode="auto">
          <a:xfrm>
            <a:off x="324188" y="371958"/>
            <a:ext cx="14142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科技实践</a:t>
            </a:r>
            <a:endParaRPr lang="zh-CN" altLang="en-US" sz="2400" b="1" dirty="0">
              <a:solidFill>
                <a:schemeClr val="tx1">
                  <a:lumMod val="75000"/>
                  <a:lumOff val="25000"/>
                </a:schemeClr>
              </a:solidFill>
              <a:latin typeface="+mn-lt"/>
              <a:ea typeface="+mn-ea"/>
              <a:cs typeface="+mn-ea"/>
              <a:sym typeface="+mn-lt"/>
            </a:endParaRPr>
          </a:p>
        </p:txBody>
      </p:sp>
      <p:sp>
        <p:nvSpPr>
          <p:cNvPr id="11" name="椭圆 10"/>
          <p:cNvSpPr/>
          <p:nvPr/>
        </p:nvSpPr>
        <p:spPr bwMode="auto">
          <a:xfrm>
            <a:off x="5666091" y="1294693"/>
            <a:ext cx="537634" cy="537633"/>
          </a:xfrm>
          <a:prstGeom prst="ellipse">
            <a:avLst/>
          </a:pr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12" name="椭圆 36"/>
          <p:cNvSpPr/>
          <p:nvPr/>
        </p:nvSpPr>
        <p:spPr bwMode="auto">
          <a:xfrm>
            <a:off x="5834591" y="1392060"/>
            <a:ext cx="270934" cy="262466"/>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400">
              <a:cs typeface="+mn-ea"/>
              <a:sym typeface="+mn-lt"/>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31304" y="1832326"/>
            <a:ext cx="2825752" cy="1770566"/>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1304" y="3602892"/>
            <a:ext cx="2825752" cy="22383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1+#ppt_w/2"/>
                                          </p:val>
                                        </p:tav>
                                        <p:tav tm="100000">
                                          <p:val>
                                            <p:strVal val="#ppt_x"/>
                                          </p:val>
                                        </p:tav>
                                      </p:tavLst>
                                    </p:anim>
                                    <p:anim calcmode="lin" valueType="num">
                                      <p:cBhvr additive="base">
                                        <p:cTn id="8"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5"/>
          <p:cNvSpPr txBox="1">
            <a:spLocks noChangeArrowheads="1"/>
          </p:cNvSpPr>
          <p:nvPr/>
        </p:nvSpPr>
        <p:spPr bwMode="auto">
          <a:xfrm>
            <a:off x="324188" y="37195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创新领域实践</a:t>
            </a:r>
            <a:endParaRPr lang="zh-CN" altLang="en-US" sz="2400" b="1" dirty="0">
              <a:solidFill>
                <a:schemeClr val="tx1">
                  <a:lumMod val="75000"/>
                  <a:lumOff val="25000"/>
                </a:schemeClr>
              </a:solidFill>
              <a:latin typeface="+mn-lt"/>
              <a:ea typeface="+mn-ea"/>
              <a:cs typeface="+mn-ea"/>
              <a:sym typeface="+mn-lt"/>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40758" y="1608212"/>
            <a:ext cx="3212167" cy="2409125"/>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415" y="3732847"/>
            <a:ext cx="3220509" cy="2125028"/>
          </a:xfrm>
          <a:prstGeom prst="rect">
            <a:avLst/>
          </a:prstGeom>
        </p:spPr>
      </p:pic>
      <p:grpSp>
        <p:nvGrpSpPr>
          <p:cNvPr id="26" name="组合 25"/>
          <p:cNvGrpSpPr/>
          <p:nvPr/>
        </p:nvGrpSpPr>
        <p:grpSpPr bwMode="auto">
          <a:xfrm>
            <a:off x="5668553" y="894645"/>
            <a:ext cx="6091647" cy="5512263"/>
            <a:chOff x="5004474" y="2284443"/>
            <a:chExt cx="5228097" cy="5511521"/>
          </a:xfrm>
        </p:grpSpPr>
        <p:grpSp>
          <p:nvGrpSpPr>
            <p:cNvPr id="27" name="组合 90"/>
            <p:cNvGrpSpPr/>
            <p:nvPr/>
          </p:nvGrpSpPr>
          <p:grpSpPr bwMode="auto">
            <a:xfrm>
              <a:off x="5474517" y="2284443"/>
              <a:ext cx="4758054" cy="5511521"/>
              <a:chOff x="5394699" y="1317507"/>
              <a:chExt cx="4758054" cy="5511521"/>
            </a:xfrm>
          </p:grpSpPr>
          <p:sp>
            <p:nvSpPr>
              <p:cNvPr id="29" name="TextBox 19"/>
              <p:cNvSpPr txBox="1"/>
              <p:nvPr/>
            </p:nvSpPr>
            <p:spPr>
              <a:xfrm>
                <a:off x="5394699" y="1317507"/>
                <a:ext cx="4646333" cy="400056"/>
              </a:xfrm>
              <a:prstGeom prst="rect">
                <a:avLst/>
              </a:prstGeom>
              <a:noFill/>
            </p:spPr>
            <p:txBody>
              <a:bodyPr wrap="square">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2000" b="1" dirty="0">
                    <a:latin typeface="+mn-lt"/>
                    <a:cs typeface="+mn-ea"/>
                    <a:sym typeface="+mn-lt"/>
                  </a:rPr>
                  <a:t>上海市人工智能应用与发展创新中心（</a:t>
                </a:r>
                <a:r>
                  <a:rPr lang="en-US" altLang="zh-CN" sz="2000" b="1" dirty="0">
                    <a:latin typeface="+mn-lt"/>
                    <a:cs typeface="+mn-ea"/>
                    <a:sym typeface="+mn-lt"/>
                  </a:rPr>
                  <a:t>SAICAI</a:t>
                </a:r>
                <a:r>
                  <a:rPr lang="zh-CN" altLang="en-US" sz="2000" b="1" dirty="0">
                    <a:latin typeface="+mn-lt"/>
                    <a:cs typeface="+mn-ea"/>
                    <a:sym typeface="+mn-lt"/>
                  </a:rPr>
                  <a:t>）</a:t>
                </a:r>
                <a:endParaRPr lang="zh-CN" altLang="en-US" sz="2000" b="1" dirty="0">
                  <a:latin typeface="+mn-lt"/>
                  <a:cs typeface="+mn-ea"/>
                  <a:sym typeface="+mn-lt"/>
                </a:endParaRPr>
              </a:p>
            </p:txBody>
          </p:sp>
          <p:sp>
            <p:nvSpPr>
              <p:cNvPr id="30" name="文本框 5"/>
              <p:cNvSpPr txBox="1"/>
              <p:nvPr/>
            </p:nvSpPr>
            <p:spPr>
              <a:xfrm>
                <a:off x="5394700" y="1730048"/>
                <a:ext cx="4758053" cy="5098980"/>
              </a:xfrm>
              <a:prstGeom prst="rect">
                <a:avLst/>
              </a:prstGeom>
              <a:noFill/>
            </p:spPr>
            <p:txBody>
              <a:bodyPr>
                <a:spAutoFit/>
                <a:scene3d>
                  <a:camera prst="orthographicFront"/>
                  <a:lightRig rig="threePt" dir="t"/>
                </a:scene3d>
                <a:sp3d contourW="12700"/>
              </a:bodyPr>
              <a:lstStyle/>
              <a:p>
                <a:pPr indent="179705">
                  <a:lnSpc>
                    <a:spcPct val="130000"/>
                  </a:lnSpc>
                  <a:defRPr/>
                </a:pPr>
                <a:r>
                  <a:rPr lang="zh-CN" altLang="en-US" sz="1200" dirty="0">
                    <a:latin typeface="黑体" panose="02010609060101010101" charset="-122"/>
                    <a:ea typeface="黑体" panose="02010609060101010101" charset="-122"/>
                    <a:cs typeface="+mn-ea"/>
                    <a:sym typeface="+mn-lt"/>
                  </a:rPr>
                  <a:t>综合实力强大：</a:t>
                </a:r>
                <a:r>
                  <a:rPr lang="en-US" altLang="zh-CN" sz="1200" dirty="0">
                    <a:latin typeface="黑体" panose="02010609060101010101" charset="-122"/>
                    <a:ea typeface="黑体" panose="02010609060101010101" charset="-122"/>
                    <a:cs typeface="+mn-ea"/>
                    <a:sym typeface="+mn-lt"/>
                  </a:rPr>
                  <a:t>SAICAI</a:t>
                </a:r>
                <a:r>
                  <a:rPr lang="zh-CN" altLang="en-US" sz="1200" dirty="0">
                    <a:latin typeface="黑体" panose="02010609060101010101" charset="-122"/>
                    <a:ea typeface="黑体" panose="02010609060101010101" charset="-122"/>
                    <a:cs typeface="+mn-ea"/>
                    <a:sym typeface="+mn-lt"/>
                  </a:rPr>
                  <a:t>由上海市科委、上海市经信委、上海市财政局、上海市人民政府外事办公室等多个政府机构共同支持。该中心依托上海市的优质教育资源和创新生态系统，汇集了众多优秀的科研机构、高等院校和企业。</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多领域合作与创新研究：</a:t>
                </a:r>
                <a:r>
                  <a:rPr lang="en-US" altLang="zh-CN" sz="1200" dirty="0">
                    <a:latin typeface="黑体" panose="02010609060101010101" charset="-122"/>
                    <a:ea typeface="黑体" panose="02010609060101010101" charset="-122"/>
                    <a:cs typeface="+mn-ea"/>
                    <a:sym typeface="+mn-lt"/>
                  </a:rPr>
                  <a:t>SAICAI</a:t>
                </a:r>
                <a:r>
                  <a:rPr lang="zh-CN" altLang="en-US" sz="1200" dirty="0">
                    <a:latin typeface="黑体" panose="02010609060101010101" charset="-122"/>
                    <a:ea typeface="黑体" panose="02010609060101010101" charset="-122"/>
                    <a:cs typeface="+mn-ea"/>
                    <a:sym typeface="+mn-lt"/>
                  </a:rPr>
                  <a:t>致力于推动人工智能技术在各个领域的应用研究和创新。医疗健康、智慧城市、智能制造、金融科技等领域，</a:t>
                </a:r>
                <a:r>
                  <a:rPr lang="en-US" altLang="zh-CN" sz="1200" dirty="0">
                    <a:latin typeface="黑体" panose="02010609060101010101" charset="-122"/>
                    <a:ea typeface="黑体" panose="02010609060101010101" charset="-122"/>
                    <a:cs typeface="+mn-ea"/>
                    <a:sym typeface="+mn-lt"/>
                  </a:rPr>
                  <a:t>SAICAI</a:t>
                </a:r>
                <a:r>
                  <a:rPr lang="zh-CN" altLang="en-US" sz="1200" dirty="0">
                    <a:latin typeface="黑体" panose="02010609060101010101" charset="-122"/>
                    <a:ea typeface="黑体" panose="02010609060101010101" charset="-122"/>
                    <a:cs typeface="+mn-ea"/>
                    <a:sym typeface="+mn-lt"/>
                  </a:rPr>
                  <a:t>与众多企业展开合作，推进人工智能技术的落地应用。</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人才培养与交流：</a:t>
                </a:r>
                <a:r>
                  <a:rPr lang="en-US" altLang="zh-CN" sz="1200" dirty="0">
                    <a:latin typeface="黑体" panose="02010609060101010101" charset="-122"/>
                    <a:ea typeface="黑体" panose="02010609060101010101" charset="-122"/>
                    <a:cs typeface="+mn-ea"/>
                    <a:sym typeface="+mn-lt"/>
                  </a:rPr>
                  <a:t>SAICAI</a:t>
                </a:r>
                <a:r>
                  <a:rPr lang="zh-CN" altLang="en-US" sz="1200" dirty="0">
                    <a:latin typeface="黑体" panose="02010609060101010101" charset="-122"/>
                    <a:ea typeface="黑体" panose="02010609060101010101" charset="-122"/>
                    <a:cs typeface="+mn-ea"/>
                    <a:sym typeface="+mn-lt"/>
                  </a:rPr>
                  <a:t>注重人才培养和交流。中心与高等院校合作，共同开展人工智能相关课程和培训，为企业和机构培养高水平的人才。同时，</a:t>
                </a:r>
                <a:r>
                  <a:rPr lang="en-US" altLang="zh-CN" sz="1200" dirty="0">
                    <a:latin typeface="黑体" panose="02010609060101010101" charset="-122"/>
                    <a:ea typeface="黑体" panose="02010609060101010101" charset="-122"/>
                    <a:cs typeface="+mn-ea"/>
                    <a:sym typeface="+mn-lt"/>
                  </a:rPr>
                  <a:t>SAICAI</a:t>
                </a:r>
                <a:r>
                  <a:rPr lang="zh-CN" altLang="en-US" sz="1200" dirty="0">
                    <a:latin typeface="黑体" panose="02010609060101010101" charset="-122"/>
                    <a:ea typeface="黑体" panose="02010609060101010101" charset="-122"/>
                    <a:cs typeface="+mn-ea"/>
                    <a:sym typeface="+mn-lt"/>
                  </a:rPr>
                  <a:t>开展学术交流活动，邀请国内外顶尖专家学者和业界领袖分享最新的研究成果和应用案例，促进学术与产业的互动与合作。</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创新创业支持与孵化：</a:t>
                </a:r>
                <a:r>
                  <a:rPr lang="en-US" altLang="zh-CN" sz="1200" dirty="0">
                    <a:latin typeface="黑体" panose="02010609060101010101" charset="-122"/>
                    <a:ea typeface="黑体" panose="02010609060101010101" charset="-122"/>
                    <a:cs typeface="+mn-ea"/>
                    <a:sym typeface="+mn-lt"/>
                  </a:rPr>
                  <a:t>SAICAI</a:t>
                </a:r>
                <a:r>
                  <a:rPr lang="zh-CN" altLang="en-US" sz="1200" dirty="0">
                    <a:latin typeface="黑体" panose="02010609060101010101" charset="-122"/>
                    <a:ea typeface="黑体" panose="02010609060101010101" charset="-122"/>
                    <a:cs typeface="+mn-ea"/>
                    <a:sym typeface="+mn-lt"/>
                  </a:rPr>
                  <a:t>为创新创业者提供支持与孵化服务。中心设有创新创业孵化器，为初创企业提供办公场地、基础设施和创业导师的指导。此外，</a:t>
                </a:r>
                <a:r>
                  <a:rPr lang="en-US" altLang="zh-CN" sz="1200" dirty="0">
                    <a:latin typeface="黑体" panose="02010609060101010101" charset="-122"/>
                    <a:ea typeface="黑体" panose="02010609060101010101" charset="-122"/>
                    <a:cs typeface="+mn-ea"/>
                    <a:sym typeface="+mn-lt"/>
                  </a:rPr>
                  <a:t>SAICAI</a:t>
                </a:r>
                <a:r>
                  <a:rPr lang="zh-CN" altLang="en-US" sz="1200" dirty="0">
                    <a:latin typeface="黑体" panose="02010609060101010101" charset="-122"/>
                    <a:ea typeface="黑体" panose="02010609060101010101" charset="-122"/>
                    <a:cs typeface="+mn-ea"/>
                    <a:sym typeface="+mn-lt"/>
                  </a:rPr>
                  <a:t>还提供创投资源和金融支持，帮助创业团队获得资金和市场机会，推动其快速发展。</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国际合作与交流：</a:t>
                </a:r>
                <a:r>
                  <a:rPr lang="en-US" altLang="zh-CN" sz="1200" dirty="0">
                    <a:latin typeface="黑体" panose="02010609060101010101" charset="-122"/>
                    <a:ea typeface="黑体" panose="02010609060101010101" charset="-122"/>
                    <a:cs typeface="+mn-ea"/>
                    <a:sym typeface="+mn-lt"/>
                  </a:rPr>
                  <a:t>SAICAI</a:t>
                </a:r>
                <a:r>
                  <a:rPr lang="zh-CN" altLang="en-US" sz="1200" dirty="0">
                    <a:latin typeface="黑体" panose="02010609060101010101" charset="-122"/>
                    <a:ea typeface="黑体" panose="02010609060101010101" charset="-122"/>
                    <a:cs typeface="+mn-ea"/>
                    <a:sym typeface="+mn-lt"/>
                  </a:rPr>
                  <a:t>积极与国际机构和组织进行合作与交流。中心与包括美国、加拿大、德国等多个国家的高校和研究机构建立了合作关系，开展人才交流和科技合作项目。同时，</a:t>
                </a:r>
                <a:r>
                  <a:rPr lang="en-US" altLang="zh-CN" sz="1200" dirty="0">
                    <a:latin typeface="黑体" panose="02010609060101010101" charset="-122"/>
                    <a:ea typeface="黑体" panose="02010609060101010101" charset="-122"/>
                    <a:cs typeface="+mn-ea"/>
                    <a:sym typeface="+mn-lt"/>
                  </a:rPr>
                  <a:t>SAICAI</a:t>
                </a:r>
                <a:r>
                  <a:rPr lang="zh-CN" altLang="en-US" sz="1200" dirty="0">
                    <a:latin typeface="黑体" panose="02010609060101010101" charset="-122"/>
                    <a:ea typeface="黑体" panose="02010609060101010101" charset="-122"/>
                    <a:cs typeface="+mn-ea"/>
                    <a:sym typeface="+mn-lt"/>
                  </a:rPr>
                  <a:t>参与国际学术会议和展览，加强与国际同行的交流与合作，推动全球人工智能领域的发展。</a:t>
                </a:r>
                <a:endParaRPr lang="zh-CN" altLang="en-US" sz="1200" dirty="0">
                  <a:latin typeface="黑体" panose="02010609060101010101" charset="-122"/>
                  <a:ea typeface="黑体" panose="02010609060101010101" charset="-122"/>
                  <a:cs typeface="+mn-ea"/>
                  <a:sym typeface="+mn-lt"/>
                </a:endParaRPr>
              </a:p>
              <a:p>
                <a:pPr indent="179705">
                  <a:lnSpc>
                    <a:spcPct val="130000"/>
                  </a:lnSpc>
                  <a:defRPr/>
                </a:pPr>
                <a:r>
                  <a:rPr lang="zh-CN" altLang="en-US" sz="1200" dirty="0">
                    <a:latin typeface="黑体" panose="02010609060101010101" charset="-122"/>
                    <a:ea typeface="黑体" panose="02010609060101010101" charset="-122"/>
                    <a:cs typeface="+mn-ea"/>
                    <a:sym typeface="+mn-lt"/>
                  </a:rPr>
                  <a:t>上海市人工智能应用与发展创新中心（</a:t>
                </a:r>
                <a:r>
                  <a:rPr lang="en-US" altLang="zh-CN" sz="1200" dirty="0">
                    <a:latin typeface="黑体" panose="02010609060101010101" charset="-122"/>
                    <a:ea typeface="黑体" panose="02010609060101010101" charset="-122"/>
                    <a:cs typeface="+mn-ea"/>
                    <a:sym typeface="+mn-lt"/>
                  </a:rPr>
                  <a:t>SAICAI</a:t>
                </a:r>
                <a:r>
                  <a:rPr lang="zh-CN" altLang="en-US" sz="1200" dirty="0">
                    <a:latin typeface="黑体" panose="02010609060101010101" charset="-122"/>
                    <a:ea typeface="黑体" panose="02010609060101010101" charset="-122"/>
                    <a:cs typeface="+mn-ea"/>
                    <a:sym typeface="+mn-lt"/>
                  </a:rPr>
                  <a:t>）作为上海市重要的人工智能科技创新平台，积极推动人工智能领域的研发、应用与创新，为上海市的经济发展和产业转型升级做出了积极贡献，紧跟中国式现代化发展。</a:t>
                </a:r>
                <a:endParaRPr lang="zh-CN" altLang="en-US" sz="1200" dirty="0">
                  <a:solidFill>
                    <a:schemeClr val="tx1">
                      <a:lumMod val="75000"/>
                      <a:lumOff val="25000"/>
                    </a:schemeClr>
                  </a:solidFill>
                  <a:latin typeface="黑体" panose="02010609060101010101" charset="-122"/>
                  <a:ea typeface="黑体" panose="02010609060101010101" charset="-122"/>
                  <a:cs typeface="+mn-ea"/>
                  <a:sym typeface="+mn-lt"/>
                </a:endParaRPr>
              </a:p>
            </p:txBody>
          </p:sp>
        </p:grpSp>
        <p:sp>
          <p:nvSpPr>
            <p:cNvPr id="28" name="椭圆 34"/>
            <p:cNvSpPr/>
            <p:nvPr/>
          </p:nvSpPr>
          <p:spPr>
            <a:xfrm>
              <a:off x="5004474" y="2548990"/>
              <a:ext cx="228597" cy="270897"/>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400">
                <a:cs typeface="+mn-ea"/>
                <a:sym typeface="+mn-lt"/>
              </a:endParaRPr>
            </a:p>
          </p:txBody>
        </p:sp>
      </p:grpSp>
      <p:sp>
        <p:nvSpPr>
          <p:cNvPr id="31" name="椭圆 30"/>
          <p:cNvSpPr/>
          <p:nvPr/>
        </p:nvSpPr>
        <p:spPr bwMode="auto">
          <a:xfrm>
            <a:off x="5666091" y="1294693"/>
            <a:ext cx="537634" cy="537633"/>
          </a:xfrm>
          <a:prstGeom prst="ellipse">
            <a:avLst/>
          </a:pr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2" name="椭圆 36"/>
          <p:cNvSpPr/>
          <p:nvPr/>
        </p:nvSpPr>
        <p:spPr bwMode="auto">
          <a:xfrm>
            <a:off x="5834591" y="1392060"/>
            <a:ext cx="270934" cy="262466"/>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5"/>
          <p:cNvSpPr/>
          <p:nvPr/>
        </p:nvSpPr>
        <p:spPr>
          <a:xfrm flipH="1">
            <a:off x="723371" y="2653972"/>
            <a:ext cx="5026026" cy="510116"/>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defRPr/>
            </a:pPr>
            <a:endParaRPr lang="zh-CN" altLang="en-US" sz="1465" noProof="1">
              <a:cs typeface="+mn-ea"/>
              <a:sym typeface="+mn-lt"/>
            </a:endParaRPr>
          </a:p>
        </p:txBody>
      </p:sp>
      <p:sp>
        <p:nvSpPr>
          <p:cNvPr id="15" name="五边形 14"/>
          <p:cNvSpPr/>
          <p:nvPr/>
        </p:nvSpPr>
        <p:spPr>
          <a:xfrm>
            <a:off x="6609294" y="2653972"/>
            <a:ext cx="4767788" cy="510117"/>
          </a:xfrm>
          <a:prstGeom prst="homePlate">
            <a:avLst/>
          </a:prstGeom>
          <a:gradFill>
            <a:gsLst>
              <a:gs pos="0">
                <a:schemeClr val="accent2">
                  <a:lumMod val="60000"/>
                  <a:lumOff val="40000"/>
                </a:schemeClr>
              </a:gs>
              <a:gs pos="66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defRPr/>
            </a:pPr>
            <a:endParaRPr lang="zh-CN" altLang="en-US" sz="1465" noProof="1">
              <a:cs typeface="+mn-ea"/>
              <a:sym typeface="+mn-lt"/>
            </a:endParaRPr>
          </a:p>
        </p:txBody>
      </p:sp>
      <p:sp>
        <p:nvSpPr>
          <p:cNvPr id="24" name="Oval 4"/>
          <p:cNvSpPr/>
          <p:nvPr/>
        </p:nvSpPr>
        <p:spPr>
          <a:xfrm>
            <a:off x="6610351" y="1509185"/>
            <a:ext cx="1117600" cy="1054100"/>
          </a:xfrm>
          <a:prstGeom prst="ellipse">
            <a:avLst/>
          </a:prstGeom>
          <a:gradFill>
            <a:gsLst>
              <a:gs pos="0">
                <a:schemeClr val="accent2">
                  <a:lumMod val="60000"/>
                  <a:lumOff val="40000"/>
                </a:schemeClr>
              </a:gs>
              <a:gs pos="66000">
                <a:schemeClr val="accent2"/>
              </a:gs>
            </a:gsLst>
            <a:lin ang="0" scaled="1"/>
          </a:gradFill>
          <a:ln>
            <a:noFill/>
          </a:ln>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anchor="ctr"/>
          <a:lstStyle/>
          <a:p>
            <a:pPr algn="ctr" eaLnBrk="1" fontAlgn="auto" hangingPunct="1">
              <a:defRPr/>
            </a:pPr>
            <a:r>
              <a:rPr lang="zh-CN" altLang="en-US" sz="1465" b="1" noProof="1">
                <a:solidFill>
                  <a:schemeClr val="bg1"/>
                </a:solidFill>
                <a:cs typeface="+mn-ea"/>
                <a:sym typeface="+mn-lt"/>
              </a:rPr>
              <a:t>新能源领域</a:t>
            </a:r>
            <a:endParaRPr lang="en-US" sz="1465" b="1" noProof="1">
              <a:solidFill>
                <a:schemeClr val="bg1"/>
              </a:solidFill>
              <a:cs typeface="+mn-ea"/>
              <a:sym typeface="+mn-lt"/>
            </a:endParaRPr>
          </a:p>
        </p:txBody>
      </p:sp>
      <p:sp>
        <p:nvSpPr>
          <p:cNvPr id="25" name="Oval 5"/>
          <p:cNvSpPr/>
          <p:nvPr/>
        </p:nvSpPr>
        <p:spPr>
          <a:xfrm>
            <a:off x="4548717" y="1509185"/>
            <a:ext cx="1117600" cy="1054100"/>
          </a:xfrm>
          <a:prstGeom prst="ellipse">
            <a:avLst/>
          </a:prstGeom>
          <a:solidFill>
            <a:srgbClr val="0070C0"/>
          </a:solidFill>
          <a:ln>
            <a:noFill/>
          </a:ln>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anchor="ctr"/>
          <a:lstStyle/>
          <a:p>
            <a:pPr algn="ctr" eaLnBrk="1" fontAlgn="auto" hangingPunct="1">
              <a:defRPr/>
            </a:pPr>
            <a:r>
              <a:rPr lang="zh-CN" altLang="en-US" sz="1465" b="1" noProof="1">
                <a:solidFill>
                  <a:schemeClr val="bg1"/>
                </a:solidFill>
                <a:cs typeface="+mn-ea"/>
                <a:sym typeface="+mn-lt"/>
              </a:rPr>
              <a:t>生物医药领域</a:t>
            </a:r>
            <a:endParaRPr lang="en-US" sz="1465" b="1" noProof="1">
              <a:solidFill>
                <a:schemeClr val="bg1"/>
              </a:solidFill>
              <a:cs typeface="+mn-ea"/>
              <a:sym typeface="+mn-lt"/>
            </a:endParaRPr>
          </a:p>
        </p:txBody>
      </p:sp>
      <p:sp>
        <p:nvSpPr>
          <p:cNvPr id="26" name="Text Box 10"/>
          <p:cNvSpPr txBox="1">
            <a:spLocks noChangeArrowheads="1"/>
          </p:cNvSpPr>
          <p:nvPr/>
        </p:nvSpPr>
        <p:spPr bwMode="auto">
          <a:xfrm>
            <a:off x="6612467" y="2692401"/>
            <a:ext cx="4955117" cy="33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815975">
              <a:defRPr>
                <a:solidFill>
                  <a:schemeClr val="tx1"/>
                </a:solidFill>
                <a:latin typeface="Calibri" panose="020F0502020204030204" pitchFamily="34" charset="0"/>
                <a:ea typeface="宋体" panose="02010600030101010101" pitchFamily="2" charset="-122"/>
              </a:defRPr>
            </a:lvl1pPr>
            <a:lvl2pPr marL="742950" indent="-285750" defTabSz="815975">
              <a:defRPr>
                <a:solidFill>
                  <a:schemeClr val="tx1"/>
                </a:solidFill>
                <a:latin typeface="Calibri" panose="020F0502020204030204" pitchFamily="34" charset="0"/>
                <a:ea typeface="宋体" panose="02010600030101010101" pitchFamily="2" charset="-122"/>
              </a:defRPr>
            </a:lvl2pPr>
            <a:lvl3pPr marL="1143000" indent="-228600" defTabSz="815975">
              <a:defRPr>
                <a:solidFill>
                  <a:schemeClr val="tx1"/>
                </a:solidFill>
                <a:latin typeface="Calibri" panose="020F0502020204030204" pitchFamily="34" charset="0"/>
                <a:ea typeface="宋体" panose="02010600030101010101" pitchFamily="2" charset="-122"/>
              </a:defRPr>
            </a:lvl3pPr>
            <a:lvl4pPr marL="1600200" indent="-228600" defTabSz="815975">
              <a:defRPr>
                <a:solidFill>
                  <a:schemeClr val="tx1"/>
                </a:solidFill>
                <a:latin typeface="Calibri" panose="020F0502020204030204" pitchFamily="34" charset="0"/>
                <a:ea typeface="宋体" panose="02010600030101010101" pitchFamily="2" charset="-122"/>
              </a:defRPr>
            </a:lvl4pPr>
            <a:lvl5pPr marL="2057400" indent="-228600" defTabSz="815975">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600" b="1" dirty="0">
                <a:solidFill>
                  <a:srgbClr val="404040"/>
                </a:solidFill>
                <a:latin typeface="+mn-lt"/>
                <a:ea typeface="+mn-ea"/>
                <a:cs typeface="+mn-ea"/>
                <a:sym typeface="+mn-lt"/>
              </a:rPr>
              <a:t>上海国际航运中心、普陀区徐泾镇</a:t>
            </a:r>
            <a:endParaRPr lang="en-US" altLang="en-US" sz="1600" dirty="0">
              <a:solidFill>
                <a:srgbClr val="404040"/>
              </a:solidFill>
              <a:latin typeface="+mn-lt"/>
              <a:ea typeface="+mn-ea"/>
              <a:cs typeface="+mn-ea"/>
              <a:sym typeface="+mn-lt"/>
            </a:endParaRPr>
          </a:p>
        </p:txBody>
      </p:sp>
      <p:sp>
        <p:nvSpPr>
          <p:cNvPr id="27" name="Text Box 10"/>
          <p:cNvSpPr txBox="1">
            <a:spLocks noChangeArrowheads="1"/>
          </p:cNvSpPr>
          <p:nvPr/>
        </p:nvSpPr>
        <p:spPr bwMode="auto">
          <a:xfrm>
            <a:off x="814918" y="2692401"/>
            <a:ext cx="4842933" cy="33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815975">
              <a:defRPr>
                <a:solidFill>
                  <a:schemeClr val="tx1"/>
                </a:solidFill>
                <a:latin typeface="Calibri" panose="020F0502020204030204" pitchFamily="34" charset="0"/>
                <a:ea typeface="宋体" panose="02010600030101010101" pitchFamily="2" charset="-122"/>
              </a:defRPr>
            </a:lvl1pPr>
            <a:lvl2pPr marL="742950" indent="-285750" defTabSz="815975">
              <a:defRPr>
                <a:solidFill>
                  <a:schemeClr val="tx1"/>
                </a:solidFill>
                <a:latin typeface="Calibri" panose="020F0502020204030204" pitchFamily="34" charset="0"/>
                <a:ea typeface="宋体" panose="02010600030101010101" pitchFamily="2" charset="-122"/>
              </a:defRPr>
            </a:lvl2pPr>
            <a:lvl3pPr marL="1143000" indent="-228600" defTabSz="815975">
              <a:defRPr>
                <a:solidFill>
                  <a:schemeClr val="tx1"/>
                </a:solidFill>
                <a:latin typeface="Calibri" panose="020F0502020204030204" pitchFamily="34" charset="0"/>
                <a:ea typeface="宋体" panose="02010600030101010101" pitchFamily="2" charset="-122"/>
              </a:defRPr>
            </a:lvl3pPr>
            <a:lvl4pPr marL="1600200" indent="-228600" defTabSz="815975">
              <a:defRPr>
                <a:solidFill>
                  <a:schemeClr val="tx1"/>
                </a:solidFill>
                <a:latin typeface="Calibri" panose="020F0502020204030204" pitchFamily="34" charset="0"/>
                <a:ea typeface="宋体" panose="02010600030101010101" pitchFamily="2" charset="-122"/>
              </a:defRPr>
            </a:lvl4pPr>
            <a:lvl5pPr marL="2057400" indent="-228600" defTabSz="815975">
              <a:defRPr>
                <a:solidFill>
                  <a:schemeClr val="tx1"/>
                </a:solidFill>
                <a:latin typeface="Calibri" panose="020F0502020204030204" pitchFamily="34" charset="0"/>
                <a:ea typeface="宋体" panose="02010600030101010101" pitchFamily="2" charset="-122"/>
              </a:defRPr>
            </a:lvl5pPr>
            <a:lvl6pPr marL="2514600" indent="-228600" defTabSz="81597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1597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1597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1597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30000"/>
              </a:lnSpc>
            </a:pPr>
            <a:r>
              <a:rPr lang="zh-CN" altLang="en-US" sz="1600" b="1" dirty="0">
                <a:solidFill>
                  <a:srgbClr val="404040"/>
                </a:solidFill>
                <a:latin typeface="+mn-lt"/>
                <a:ea typeface="+mn-ea"/>
                <a:cs typeface="+mn-ea"/>
                <a:sym typeface="+mn-lt"/>
              </a:rPr>
              <a:t>国家上海生物医药科技产业基地、国家信息产业基地</a:t>
            </a:r>
            <a:endParaRPr lang="en-US" altLang="en-US" sz="1600" dirty="0">
              <a:solidFill>
                <a:srgbClr val="404040"/>
              </a:solidFill>
              <a:latin typeface="+mn-lt"/>
              <a:ea typeface="+mn-ea"/>
              <a:cs typeface="+mn-ea"/>
              <a:sym typeface="+mn-lt"/>
            </a:endParaRPr>
          </a:p>
        </p:txBody>
      </p:sp>
      <p:sp>
        <p:nvSpPr>
          <p:cNvPr id="28" name="TextBox 25"/>
          <p:cNvSpPr txBox="1">
            <a:spLocks noChangeArrowheads="1"/>
          </p:cNvSpPr>
          <p:nvPr/>
        </p:nvSpPr>
        <p:spPr bwMode="auto">
          <a:xfrm>
            <a:off x="324188" y="37195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创新领域实践</a:t>
            </a:r>
            <a:endParaRPr lang="zh-CN" altLang="en-US" sz="2400" b="1" dirty="0">
              <a:solidFill>
                <a:schemeClr val="tx1">
                  <a:lumMod val="75000"/>
                  <a:lumOff val="25000"/>
                </a:schemeClr>
              </a:solidFill>
              <a:latin typeface="+mn-lt"/>
              <a:ea typeface="+mn-ea"/>
              <a:cs typeface="+mn-ea"/>
              <a:sym typeface="+mn-lt"/>
            </a:endParaRPr>
          </a:p>
        </p:txBody>
      </p:sp>
      <p:sp>
        <p:nvSpPr>
          <p:cNvPr id="29" name="矩形 47"/>
          <p:cNvSpPr>
            <a:spLocks noChangeArrowheads="1"/>
          </p:cNvSpPr>
          <p:nvPr/>
        </p:nvSpPr>
        <p:spPr bwMode="auto">
          <a:xfrm>
            <a:off x="957127" y="3508501"/>
            <a:ext cx="10825298" cy="6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20000"/>
              </a:lnSpc>
            </a:pPr>
            <a:r>
              <a:rPr lang="zh-CN" altLang="en-US" sz="1600" dirty="0">
                <a:solidFill>
                  <a:schemeClr val="tx1">
                    <a:lumMod val="75000"/>
                    <a:lumOff val="25000"/>
                  </a:schemeClr>
                </a:solidFill>
                <a:latin typeface="黑体" panose="02010609060101010101" charset="-122"/>
                <a:ea typeface="黑体" panose="02010609060101010101" charset="-122"/>
                <a:cs typeface="+mn-ea"/>
                <a:sym typeface="+mn-lt"/>
              </a:rPr>
              <a:t>  上海拥有众多高科技企业和研发机构，是中国科技创新的重要基地之一。上海在人工智能、生物医药、新能源等领域均取得了一系列重要成果，为中国的现代化发展事业做出了重要贡献。</a:t>
            </a:r>
            <a:endParaRPr lang="zh-CN" altLang="en-US" sz="1600" dirty="0">
              <a:solidFill>
                <a:schemeClr val="tx1">
                  <a:lumMod val="75000"/>
                  <a:lumOff val="25000"/>
                </a:schemeClr>
              </a:solidFill>
              <a:latin typeface="黑体" panose="02010609060101010101" charset="-122"/>
              <a:ea typeface="黑体" panose="0201060906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0-#ppt_w/2"/>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ppt_x</p:attrName>
                                        </p:attrNameLst>
                                      </p:cBhvr>
                                      <p:tavLst>
                                        <p:tav tm="0">
                                          <p:val>
                                            <p:strVal val="1+#ppt_w/2"/>
                                          </p:val>
                                        </p:tav>
                                        <p:tav tm="100000">
                                          <p:val>
                                            <p:strVal val="#ppt_x"/>
                                          </p:val>
                                        </p:tav>
                                      </p:tavLst>
                                    </p:anim>
                                    <p:anim calcmode="lin" valueType="num">
                                      <p:cBhvr>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22" presetClass="entr" presetSubtype="2" fill="hold" grpId="0" nodeType="withEffect">
                                  <p:stCondLst>
                                    <p:cond delay="30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500"/>
                                        <p:tgtEl>
                                          <p:spTgt spid="6"/>
                                        </p:tgtEl>
                                      </p:cBhvr>
                                    </p:animEffect>
                                  </p:childTnLst>
                                </p:cTn>
                              </p:par>
                              <p:par>
                                <p:cTn id="25" presetID="22" presetClass="entr" presetSubtype="8" fill="hold" grpId="0" nodeType="withEffect">
                                  <p:stCondLst>
                                    <p:cond delay="30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2" fill="hold" nodeType="withEffect">
                                  <p:stCondLst>
                                    <p:cond delay="30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par>
                          <p:cTn id="31" fill="hold">
                            <p:stCondLst>
                              <p:cond delay="2000"/>
                            </p:stCondLst>
                            <p:childTnLst>
                              <p:par>
                                <p:cTn id="32" presetID="22" presetClass="entr" presetSubtype="2"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righ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24" grpId="0" animBg="1"/>
      <p:bldP spid="25" grpId="0" animBg="1"/>
      <p:bldP spid="26" grpId="0"/>
      <p:bldP spid="27"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016905" y="2207506"/>
            <a:ext cx="2936096" cy="2507184"/>
            <a:chOff x="2321705" y="2270688"/>
            <a:chExt cx="2936096" cy="2507184"/>
          </a:xfrm>
        </p:grpSpPr>
        <p:pic>
          <p:nvPicPr>
            <p:cNvPr id="3" name="图片 2"/>
            <p:cNvPicPr>
              <a:picLocks noChangeAspect="1"/>
            </p:cNvPicPr>
            <p:nvPr/>
          </p:nvPicPr>
          <p:blipFill>
            <a:blip r:embed="rId1" cstate="screen"/>
            <a:stretch>
              <a:fillRect/>
            </a:stretch>
          </p:blipFill>
          <p:spPr>
            <a:xfrm>
              <a:off x="2321705" y="2270688"/>
              <a:ext cx="2936096" cy="2507184"/>
            </a:xfrm>
            <a:prstGeom prst="rect">
              <a:avLst/>
            </a:prstGeom>
          </p:spPr>
        </p:pic>
        <p:sp>
          <p:nvSpPr>
            <p:cNvPr id="4" name="椭圆 3"/>
            <p:cNvSpPr/>
            <p:nvPr/>
          </p:nvSpPr>
          <p:spPr>
            <a:xfrm>
              <a:off x="3089528" y="2741103"/>
              <a:ext cx="1302155" cy="1302155"/>
            </a:xfrm>
            <a:prstGeom prst="ellipse">
              <a:avLst/>
            </a:prstGeom>
            <a:solidFill>
              <a:schemeClr val="bg1"/>
            </a:solidFill>
            <a:ln>
              <a:noFill/>
            </a:ln>
            <a:effectLst>
              <a:outerShdw blurRad="63500" sx="106000" sy="10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237076" y="2935863"/>
              <a:ext cx="1007057" cy="830997"/>
            </a:xfrm>
            <a:prstGeom prst="rect">
              <a:avLst/>
            </a:prstGeom>
            <a:noFill/>
          </p:spPr>
          <p:txBody>
            <a:bodyPr wrap="square" rtlCol="0">
              <a:spAutoFit/>
            </a:bodyPr>
            <a:lstStyle/>
            <a:p>
              <a:pPr algn="ctr"/>
              <a:r>
                <a:rPr lang="en-US" altLang="zh-CN" sz="4800" dirty="0">
                  <a:solidFill>
                    <a:schemeClr val="accent3"/>
                  </a:solidFill>
                  <a:cs typeface="+mn-ea"/>
                  <a:sym typeface="+mn-lt"/>
                </a:rPr>
                <a:t>03</a:t>
              </a:r>
              <a:endParaRPr lang="zh-CN" altLang="en-US" sz="4800" dirty="0">
                <a:solidFill>
                  <a:schemeClr val="accent3"/>
                </a:solidFill>
                <a:cs typeface="+mn-ea"/>
                <a:sym typeface="+mn-lt"/>
              </a:endParaRPr>
            </a:p>
          </p:txBody>
        </p:sp>
      </p:grpSp>
      <p:sp>
        <p:nvSpPr>
          <p:cNvPr id="51" name="文本框 50"/>
          <p:cNvSpPr txBox="1"/>
          <p:nvPr/>
        </p:nvSpPr>
        <p:spPr>
          <a:xfrm>
            <a:off x="5362998" y="2554477"/>
            <a:ext cx="4110613" cy="707886"/>
          </a:xfrm>
          <a:prstGeom prst="rect">
            <a:avLst/>
          </a:prstGeom>
          <a:noFill/>
        </p:spPr>
        <p:txBody>
          <a:bodyPr wrap="square" rtlCol="0">
            <a:spAutoFit/>
          </a:bodyPr>
          <a:lstStyle/>
          <a:p>
            <a:r>
              <a:rPr lang="zh-CN" altLang="en-US" sz="4000" b="1" dirty="0">
                <a:solidFill>
                  <a:schemeClr val="accent3"/>
                </a:solidFill>
                <a:cs typeface="+mn-ea"/>
                <a:sym typeface="+mn-lt"/>
              </a:rPr>
              <a:t>城市建设实践</a:t>
            </a:r>
            <a:endParaRPr lang="zh-CN" altLang="en-US" sz="4000" b="1" dirty="0">
              <a:solidFill>
                <a:schemeClr val="accent3"/>
              </a:solidFill>
              <a:cs typeface="+mn-ea"/>
              <a:sym typeface="+mn-lt"/>
            </a:endParaRPr>
          </a:p>
        </p:txBody>
      </p:sp>
      <p:sp>
        <p:nvSpPr>
          <p:cNvPr id="53" name="文本框 52"/>
          <p:cNvSpPr txBox="1"/>
          <p:nvPr/>
        </p:nvSpPr>
        <p:spPr>
          <a:xfrm>
            <a:off x="5293443" y="3328998"/>
            <a:ext cx="5415051" cy="338554"/>
          </a:xfrm>
          <a:prstGeom prst="rect">
            <a:avLst/>
          </a:prstGeom>
          <a:noFill/>
        </p:spPr>
        <p:txBody>
          <a:bodyPr wrap="square" rtlCol="0">
            <a:spAutoFit/>
          </a:bodyPr>
          <a:lstStyle/>
          <a:p>
            <a:r>
              <a:rPr lang="en-US" altLang="zh-CN" sz="1600" dirty="0">
                <a:solidFill>
                  <a:schemeClr val="tx1">
                    <a:lumMod val="75000"/>
                    <a:lumOff val="25000"/>
                  </a:schemeClr>
                </a:solidFill>
                <a:latin typeface="Times New Roman" panose="02020603050405020304" pitchFamily="18" charset="0"/>
                <a:cs typeface="Times New Roman" panose="02020603050405020304" pitchFamily="18" charset="0"/>
                <a:sym typeface="+mn-lt"/>
              </a:rPr>
              <a:t>Urban construction practice</a:t>
            </a:r>
            <a:endParaRPr lang="zh-CN" altLang="en-US" sz="1600"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cxnSp>
        <p:nvCxnSpPr>
          <p:cNvPr id="21" name="直接连接符 20"/>
          <p:cNvCxnSpPr/>
          <p:nvPr/>
        </p:nvCxnSpPr>
        <p:spPr>
          <a:xfrm>
            <a:off x="5362998" y="3262363"/>
            <a:ext cx="318799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down)">
                                      <p:cBhvr>
                                        <p:cTn id="8" dur="500"/>
                                        <p:tgtEl>
                                          <p:spTgt spid="19"/>
                                        </p:tgtEl>
                                      </p:cBhvr>
                                    </p:animEffect>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900" decel="100000" fill="hold"/>
                                        <p:tgtEl>
                                          <p:spTgt spid="51"/>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bwMode="auto">
          <a:xfrm>
            <a:off x="1218141" y="4760683"/>
            <a:ext cx="9755717" cy="1215852"/>
            <a:chOff x="1374981" y="4660025"/>
            <a:chExt cx="9757476" cy="1217032"/>
          </a:xfrm>
        </p:grpSpPr>
        <p:grpSp>
          <p:nvGrpSpPr>
            <p:cNvPr id="16393" name="组合 12"/>
            <p:cNvGrpSpPr/>
            <p:nvPr/>
          </p:nvGrpSpPr>
          <p:grpSpPr bwMode="auto">
            <a:xfrm>
              <a:off x="1374981" y="4660025"/>
              <a:ext cx="9757476" cy="1217032"/>
              <a:chOff x="5394700" y="1089672"/>
              <a:chExt cx="9757476" cy="1217032"/>
            </a:xfrm>
          </p:grpSpPr>
          <p:sp>
            <p:nvSpPr>
              <p:cNvPr id="16" name="TextBox 19"/>
              <p:cNvSpPr txBox="1"/>
              <p:nvPr/>
            </p:nvSpPr>
            <p:spPr>
              <a:xfrm>
                <a:off x="5394700" y="1089672"/>
                <a:ext cx="2444433" cy="400499"/>
              </a:xfrm>
              <a:prstGeom prst="rect">
                <a:avLst/>
              </a:prstGeom>
              <a:noFill/>
            </p:spPr>
            <p:txBody>
              <a:bodyPr>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2000" b="1" dirty="0">
                    <a:solidFill>
                      <a:schemeClr val="accent3">
                        <a:lumMod val="75000"/>
                      </a:schemeClr>
                    </a:solidFill>
                    <a:latin typeface="+mn-lt"/>
                    <a:cs typeface="+mn-ea"/>
                    <a:sym typeface="+mn-lt"/>
                  </a:rPr>
                  <a:t>城市建设</a:t>
                </a:r>
                <a:endParaRPr lang="en-US" sz="2000" b="1" dirty="0">
                  <a:solidFill>
                    <a:schemeClr val="accent3">
                      <a:lumMod val="75000"/>
                    </a:schemeClr>
                  </a:solidFill>
                  <a:latin typeface="+mn-lt"/>
                  <a:cs typeface="+mn-ea"/>
                  <a:sym typeface="+mn-lt"/>
                </a:endParaRPr>
              </a:p>
            </p:txBody>
          </p:sp>
          <p:sp>
            <p:nvSpPr>
              <p:cNvPr id="17" name="文本框 12"/>
              <p:cNvSpPr txBox="1"/>
              <p:nvPr/>
            </p:nvSpPr>
            <p:spPr>
              <a:xfrm>
                <a:off x="5394700" y="1662057"/>
                <a:ext cx="9757476" cy="644647"/>
              </a:xfrm>
              <a:prstGeom prst="rect">
                <a:avLst/>
              </a:prstGeom>
              <a:noFill/>
            </p:spPr>
            <p:txBody>
              <a:bodyPr>
                <a:spAutoFit/>
                <a:scene3d>
                  <a:camera prst="orthographicFront"/>
                  <a:lightRig rig="threePt" dir="t"/>
                </a:scene3d>
                <a:sp3d contourW="12700"/>
              </a:bodyPr>
              <a:lstStyle/>
              <a:p>
                <a:pPr indent="179705" eaLnBrk="1" hangingPunct="1">
                  <a:lnSpc>
                    <a:spcPct val="120000"/>
                  </a:lnSpc>
                  <a:defRPr/>
                </a:pPr>
                <a:r>
                  <a:rPr lang="zh-CN" altLang="en-US" sz="1600" b="0" i="0" dirty="0">
                    <a:solidFill>
                      <a:srgbClr val="24292F"/>
                    </a:solidFill>
                    <a:effectLst/>
                    <a:latin typeface="黑体" panose="02010609060101010101" charset="-122"/>
                    <a:ea typeface="黑体" panose="02010609060101010101" charset="-122"/>
                  </a:rPr>
                  <a:t>上海在城市规划方面也取得了显著进展。上海的城市建设风格独特，既有现代化的高楼大厦，也有历史悠久的建筑和景点。上海的城市交通和基础设施也得到了不断完善，为市民提供了更加便捷和舒适的居住环境。</a:t>
                </a:r>
                <a:endParaRPr lang="en-US" altLang="zh-CN" sz="1600" b="0" i="0" dirty="0">
                  <a:solidFill>
                    <a:srgbClr val="24292F"/>
                  </a:solidFill>
                  <a:effectLst/>
                  <a:latin typeface="黑体" panose="02010609060101010101" charset="-122"/>
                  <a:ea typeface="黑体" panose="02010609060101010101" charset="-122"/>
                </a:endParaRPr>
              </a:p>
            </p:txBody>
          </p:sp>
        </p:grpSp>
        <p:cxnSp>
          <p:nvCxnSpPr>
            <p:cNvPr id="14" name="直接连接符 13"/>
            <p:cNvCxnSpPr/>
            <p:nvPr/>
          </p:nvCxnSpPr>
          <p:spPr>
            <a:xfrm>
              <a:off x="1480833" y="5121906"/>
              <a:ext cx="94039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578544" y="5121906"/>
              <a:ext cx="1306218"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a:spLocks noChangeArrowheads="1"/>
          </p:cNvSpPr>
          <p:nvPr/>
        </p:nvSpPr>
        <p:spPr bwMode="auto">
          <a:xfrm>
            <a:off x="324188" y="37195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城市建设实践</a:t>
            </a:r>
            <a:endParaRPr lang="zh-CN" altLang="en-US" sz="2400" b="1" dirty="0">
              <a:solidFill>
                <a:schemeClr val="tx1">
                  <a:lumMod val="75000"/>
                  <a:lumOff val="25000"/>
                </a:schemeClr>
              </a:solidFill>
              <a:latin typeface="+mn-lt"/>
              <a:ea typeface="+mn-ea"/>
              <a:cs typeface="+mn-ea"/>
              <a:sym typeface="+mn-lt"/>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2500" y="1710625"/>
            <a:ext cx="3435683" cy="2290455"/>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9495" y="1667817"/>
            <a:ext cx="3500890" cy="2337168"/>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8400" y="912119"/>
            <a:ext cx="4639298" cy="3092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p:cNvSpPr/>
          <p:nvPr/>
        </p:nvSpPr>
        <p:spPr>
          <a:xfrm>
            <a:off x="797354" y="2643097"/>
            <a:ext cx="3775587" cy="1032387"/>
          </a:xfrm>
          <a:prstGeom prst="roundRect">
            <a:avLst>
              <a:gd name="adj" fmla="val 50000"/>
            </a:avLst>
          </a:prstGeom>
          <a:blipFill dpi="0" rotWithShape="1">
            <a:blip r:embed="rId1"/>
            <a:srcRect/>
            <a:tile tx="0" ty="0" sx="100000" sy="100000" flip="none" algn="tl"/>
          </a:blipFill>
          <a:ln>
            <a:noFill/>
          </a:ln>
          <a:effectLst>
            <a:innerShdw blurRad="63500" dist="50800" dir="18900000">
              <a:schemeClr val="accent3">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圆角 30"/>
          <p:cNvSpPr/>
          <p:nvPr/>
        </p:nvSpPr>
        <p:spPr>
          <a:xfrm>
            <a:off x="533400" y="2643097"/>
            <a:ext cx="3052301" cy="1032387"/>
          </a:xfrm>
          <a:prstGeom prst="roundRect">
            <a:avLst>
              <a:gd name="adj" fmla="val 50000"/>
            </a:avLst>
          </a:prstGeom>
          <a:gradFill>
            <a:gsLst>
              <a:gs pos="47000">
                <a:schemeClr val="accent3"/>
              </a:gs>
              <a:gs pos="100000">
                <a:schemeClr val="accent3">
                  <a:lumMod val="7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文本框 38"/>
          <p:cNvSpPr txBox="1"/>
          <p:nvPr/>
        </p:nvSpPr>
        <p:spPr>
          <a:xfrm>
            <a:off x="1116881" y="2743791"/>
            <a:ext cx="2146506" cy="830997"/>
          </a:xfrm>
          <a:prstGeom prst="rect">
            <a:avLst/>
          </a:prstGeom>
          <a:noFill/>
        </p:spPr>
        <p:txBody>
          <a:bodyPr wrap="square" rtlCol="0">
            <a:spAutoFit/>
          </a:bodyPr>
          <a:lstStyle/>
          <a:p>
            <a:r>
              <a:rPr lang="zh-CN" altLang="en-US" sz="4800" dirty="0">
                <a:solidFill>
                  <a:schemeClr val="bg1"/>
                </a:solidFill>
                <a:cs typeface="+mn-ea"/>
                <a:sym typeface="+mn-lt"/>
              </a:rPr>
              <a:t>目录</a:t>
            </a:r>
            <a:endParaRPr lang="zh-CN" altLang="en-US" sz="4800" dirty="0">
              <a:solidFill>
                <a:schemeClr val="bg1"/>
              </a:solidFill>
              <a:cs typeface="+mn-ea"/>
              <a:sym typeface="+mn-lt"/>
            </a:endParaRPr>
          </a:p>
        </p:txBody>
      </p:sp>
      <p:grpSp>
        <p:nvGrpSpPr>
          <p:cNvPr id="69" name="组合 68"/>
          <p:cNvGrpSpPr/>
          <p:nvPr/>
        </p:nvGrpSpPr>
        <p:grpSpPr>
          <a:xfrm>
            <a:off x="5910033" y="1400175"/>
            <a:ext cx="3756481" cy="705467"/>
            <a:chOff x="5910033" y="1400175"/>
            <a:chExt cx="3756481" cy="705467"/>
          </a:xfrm>
        </p:grpSpPr>
        <p:grpSp>
          <p:nvGrpSpPr>
            <p:cNvPr id="45" name="组合 44"/>
            <p:cNvGrpSpPr/>
            <p:nvPr/>
          </p:nvGrpSpPr>
          <p:grpSpPr>
            <a:xfrm>
              <a:off x="6249307" y="1508126"/>
              <a:ext cx="3417207" cy="528321"/>
              <a:chOff x="6249307" y="1508126"/>
              <a:chExt cx="3417207" cy="528321"/>
            </a:xfrm>
          </p:grpSpPr>
          <p:sp>
            <p:nvSpPr>
              <p:cNvPr id="41" name="矩形: 圆角 40"/>
              <p:cNvSpPr/>
              <p:nvPr/>
            </p:nvSpPr>
            <p:spPr>
              <a:xfrm>
                <a:off x="6249307" y="1508126"/>
                <a:ext cx="3417207" cy="528321"/>
              </a:xfrm>
              <a:prstGeom prst="roundRect">
                <a:avLst>
                  <a:gd name="adj" fmla="val 50000"/>
                </a:avLst>
              </a:prstGeom>
              <a:solidFill>
                <a:schemeClr val="bg1"/>
              </a:solidFill>
              <a:ln w="19050">
                <a:noFill/>
              </a:ln>
              <a:effectLst>
                <a:outerShdw blurRad="635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文本框 41"/>
              <p:cNvSpPr txBox="1"/>
              <p:nvPr/>
            </p:nvSpPr>
            <p:spPr>
              <a:xfrm>
                <a:off x="6949620" y="1558854"/>
                <a:ext cx="2328636" cy="461665"/>
              </a:xfrm>
              <a:prstGeom prst="rect">
                <a:avLst/>
              </a:prstGeom>
              <a:noFill/>
            </p:spPr>
            <p:txBody>
              <a:bodyPr wrap="square" rtlCol="0">
                <a:spAutoFit/>
              </a:bodyPr>
              <a:lstStyle/>
              <a:p>
                <a:r>
                  <a:rPr lang="zh-CN" altLang="en-US" sz="2400" dirty="0">
                    <a:solidFill>
                      <a:schemeClr val="accent3"/>
                    </a:solidFill>
                    <a:cs typeface="+mn-ea"/>
                    <a:sym typeface="+mn-lt"/>
                  </a:rPr>
                  <a:t>中国式现代化</a:t>
                </a:r>
                <a:endParaRPr lang="zh-CN" altLang="en-US" sz="2400" dirty="0">
                  <a:solidFill>
                    <a:schemeClr val="accent3"/>
                  </a:solidFill>
                  <a:cs typeface="+mn-ea"/>
                  <a:sym typeface="+mn-lt"/>
                </a:endParaRPr>
              </a:p>
            </p:txBody>
          </p:sp>
        </p:grpSp>
        <p:grpSp>
          <p:nvGrpSpPr>
            <p:cNvPr id="44" name="组合 43"/>
            <p:cNvGrpSpPr/>
            <p:nvPr/>
          </p:nvGrpSpPr>
          <p:grpSpPr>
            <a:xfrm>
              <a:off x="5910033" y="1400175"/>
              <a:ext cx="716967" cy="705467"/>
              <a:chOff x="5952414" y="1426107"/>
              <a:chExt cx="716967" cy="705467"/>
            </a:xfrm>
          </p:grpSpPr>
          <p:sp>
            <p:nvSpPr>
              <p:cNvPr id="40" name="矩形: 圆角 39"/>
              <p:cNvSpPr/>
              <p:nvPr/>
            </p:nvSpPr>
            <p:spPr>
              <a:xfrm>
                <a:off x="5952414" y="1426107"/>
                <a:ext cx="716967" cy="705467"/>
              </a:xfrm>
              <a:prstGeom prst="roundRect">
                <a:avLst>
                  <a:gd name="adj" fmla="val 50000"/>
                </a:avLst>
              </a:prstGeom>
              <a:gradFill>
                <a:gsLst>
                  <a:gs pos="47000">
                    <a:schemeClr val="accent3"/>
                  </a:gs>
                  <a:gs pos="100000">
                    <a:schemeClr val="accent3">
                      <a:lumMod val="7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p:cNvSpPr txBox="1"/>
              <p:nvPr/>
            </p:nvSpPr>
            <p:spPr>
              <a:xfrm>
                <a:off x="6046920" y="1567385"/>
                <a:ext cx="556823" cy="461665"/>
              </a:xfrm>
              <a:prstGeom prst="rect">
                <a:avLst/>
              </a:prstGeom>
              <a:noFill/>
            </p:spPr>
            <p:txBody>
              <a:bodyPr wrap="square" rtlCol="0">
                <a:spAutoFit/>
              </a:bodyP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grpSp>
      </p:grpSp>
      <p:grpSp>
        <p:nvGrpSpPr>
          <p:cNvPr id="70" name="组合 69"/>
          <p:cNvGrpSpPr/>
          <p:nvPr/>
        </p:nvGrpSpPr>
        <p:grpSpPr>
          <a:xfrm>
            <a:off x="5910033" y="2359381"/>
            <a:ext cx="3756481" cy="705467"/>
            <a:chOff x="5910033" y="1400175"/>
            <a:chExt cx="3756481" cy="705467"/>
          </a:xfrm>
        </p:grpSpPr>
        <p:grpSp>
          <p:nvGrpSpPr>
            <p:cNvPr id="71" name="组合 70"/>
            <p:cNvGrpSpPr/>
            <p:nvPr/>
          </p:nvGrpSpPr>
          <p:grpSpPr>
            <a:xfrm>
              <a:off x="6249307" y="1508126"/>
              <a:ext cx="3417207" cy="528321"/>
              <a:chOff x="6249307" y="1508126"/>
              <a:chExt cx="3417207" cy="528321"/>
            </a:xfrm>
          </p:grpSpPr>
          <p:sp>
            <p:nvSpPr>
              <p:cNvPr id="75" name="矩形: 圆角 74"/>
              <p:cNvSpPr/>
              <p:nvPr/>
            </p:nvSpPr>
            <p:spPr>
              <a:xfrm>
                <a:off x="6249307" y="1508126"/>
                <a:ext cx="3417207" cy="528321"/>
              </a:xfrm>
              <a:prstGeom prst="roundRect">
                <a:avLst>
                  <a:gd name="adj" fmla="val 50000"/>
                </a:avLst>
              </a:prstGeom>
              <a:solidFill>
                <a:schemeClr val="bg1"/>
              </a:solidFill>
              <a:ln w="19050">
                <a:noFill/>
              </a:ln>
              <a:effectLst>
                <a:outerShdw blurRad="635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文本框 75"/>
              <p:cNvSpPr txBox="1"/>
              <p:nvPr/>
            </p:nvSpPr>
            <p:spPr>
              <a:xfrm>
                <a:off x="6949620" y="1558854"/>
                <a:ext cx="2328636" cy="461665"/>
              </a:xfrm>
              <a:prstGeom prst="rect">
                <a:avLst/>
              </a:prstGeom>
              <a:noFill/>
            </p:spPr>
            <p:txBody>
              <a:bodyPr wrap="square" rtlCol="0">
                <a:spAutoFit/>
              </a:bodyPr>
              <a:lstStyle/>
              <a:p>
                <a:r>
                  <a:rPr lang="zh-CN" altLang="en-US" sz="2400" dirty="0">
                    <a:solidFill>
                      <a:schemeClr val="accent3"/>
                    </a:solidFill>
                    <a:cs typeface="+mn-ea"/>
                    <a:sym typeface="+mn-lt"/>
                  </a:rPr>
                  <a:t>经济、科技实践</a:t>
                </a:r>
                <a:endParaRPr lang="zh-CN" altLang="en-US" sz="2400" dirty="0">
                  <a:solidFill>
                    <a:schemeClr val="accent3"/>
                  </a:solidFill>
                  <a:cs typeface="+mn-ea"/>
                  <a:sym typeface="+mn-lt"/>
                </a:endParaRPr>
              </a:p>
            </p:txBody>
          </p:sp>
        </p:grpSp>
        <p:grpSp>
          <p:nvGrpSpPr>
            <p:cNvPr id="72" name="组合 71"/>
            <p:cNvGrpSpPr/>
            <p:nvPr/>
          </p:nvGrpSpPr>
          <p:grpSpPr>
            <a:xfrm>
              <a:off x="5910033" y="1400175"/>
              <a:ext cx="716967" cy="705467"/>
              <a:chOff x="5952414" y="1426107"/>
              <a:chExt cx="716967" cy="705467"/>
            </a:xfrm>
          </p:grpSpPr>
          <p:sp>
            <p:nvSpPr>
              <p:cNvPr id="73" name="矩形: 圆角 72"/>
              <p:cNvSpPr/>
              <p:nvPr/>
            </p:nvSpPr>
            <p:spPr>
              <a:xfrm>
                <a:off x="5952414" y="1426107"/>
                <a:ext cx="716967" cy="705467"/>
              </a:xfrm>
              <a:prstGeom prst="roundRect">
                <a:avLst>
                  <a:gd name="adj" fmla="val 50000"/>
                </a:avLst>
              </a:prstGeom>
              <a:gradFill>
                <a:gsLst>
                  <a:gs pos="47000">
                    <a:schemeClr val="accent3"/>
                  </a:gs>
                  <a:gs pos="100000">
                    <a:schemeClr val="accent3">
                      <a:lumMod val="7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文本框 73"/>
              <p:cNvSpPr txBox="1"/>
              <p:nvPr/>
            </p:nvSpPr>
            <p:spPr>
              <a:xfrm>
                <a:off x="6046920" y="1567385"/>
                <a:ext cx="556823" cy="461665"/>
              </a:xfrm>
              <a:prstGeom prst="rect">
                <a:avLst/>
              </a:prstGeom>
              <a:noFill/>
            </p:spPr>
            <p:txBody>
              <a:bodyPr wrap="square" rtlCol="0">
                <a:spAutoFit/>
              </a:bodyP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grpSp>
      </p:grpSp>
      <p:grpSp>
        <p:nvGrpSpPr>
          <p:cNvPr id="77" name="组合 76"/>
          <p:cNvGrpSpPr/>
          <p:nvPr/>
        </p:nvGrpSpPr>
        <p:grpSpPr>
          <a:xfrm>
            <a:off x="5910033" y="3318587"/>
            <a:ext cx="3756481" cy="705467"/>
            <a:chOff x="5910033" y="1400175"/>
            <a:chExt cx="3756481" cy="705467"/>
          </a:xfrm>
        </p:grpSpPr>
        <p:grpSp>
          <p:nvGrpSpPr>
            <p:cNvPr id="78" name="组合 77"/>
            <p:cNvGrpSpPr/>
            <p:nvPr/>
          </p:nvGrpSpPr>
          <p:grpSpPr>
            <a:xfrm>
              <a:off x="6249307" y="1508126"/>
              <a:ext cx="3417207" cy="528321"/>
              <a:chOff x="6249307" y="1508126"/>
              <a:chExt cx="3417207" cy="528321"/>
            </a:xfrm>
          </p:grpSpPr>
          <p:sp>
            <p:nvSpPr>
              <p:cNvPr id="82" name="矩形: 圆角 81"/>
              <p:cNvSpPr/>
              <p:nvPr/>
            </p:nvSpPr>
            <p:spPr>
              <a:xfrm>
                <a:off x="6249307" y="1508126"/>
                <a:ext cx="3417207" cy="528321"/>
              </a:xfrm>
              <a:prstGeom prst="roundRect">
                <a:avLst>
                  <a:gd name="adj" fmla="val 50000"/>
                </a:avLst>
              </a:prstGeom>
              <a:solidFill>
                <a:schemeClr val="bg1"/>
              </a:solidFill>
              <a:ln w="19050">
                <a:noFill/>
              </a:ln>
              <a:effectLst>
                <a:outerShdw blurRad="635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文本框 82"/>
              <p:cNvSpPr txBox="1"/>
              <p:nvPr/>
            </p:nvSpPr>
            <p:spPr>
              <a:xfrm>
                <a:off x="6949620" y="1558854"/>
                <a:ext cx="2328636" cy="461665"/>
              </a:xfrm>
              <a:prstGeom prst="rect">
                <a:avLst/>
              </a:prstGeom>
              <a:noFill/>
            </p:spPr>
            <p:txBody>
              <a:bodyPr wrap="square" rtlCol="0">
                <a:spAutoFit/>
              </a:bodyPr>
              <a:lstStyle/>
              <a:p>
                <a:r>
                  <a:rPr lang="zh-CN" altLang="en-US" sz="2400" dirty="0">
                    <a:solidFill>
                      <a:schemeClr val="accent3"/>
                    </a:solidFill>
                    <a:cs typeface="+mn-ea"/>
                    <a:sym typeface="+mn-lt"/>
                  </a:rPr>
                  <a:t>城市建设实践</a:t>
                </a:r>
                <a:endParaRPr lang="zh-CN" altLang="en-US" sz="2400" dirty="0">
                  <a:solidFill>
                    <a:schemeClr val="accent3"/>
                  </a:solidFill>
                  <a:cs typeface="+mn-ea"/>
                  <a:sym typeface="+mn-lt"/>
                </a:endParaRPr>
              </a:p>
            </p:txBody>
          </p:sp>
        </p:grpSp>
        <p:grpSp>
          <p:nvGrpSpPr>
            <p:cNvPr id="79" name="组合 78"/>
            <p:cNvGrpSpPr/>
            <p:nvPr/>
          </p:nvGrpSpPr>
          <p:grpSpPr>
            <a:xfrm>
              <a:off x="5910033" y="1400175"/>
              <a:ext cx="716967" cy="705467"/>
              <a:chOff x="5952414" y="1426107"/>
              <a:chExt cx="716967" cy="705467"/>
            </a:xfrm>
          </p:grpSpPr>
          <p:sp>
            <p:nvSpPr>
              <p:cNvPr id="80" name="矩形: 圆角 79"/>
              <p:cNvSpPr/>
              <p:nvPr/>
            </p:nvSpPr>
            <p:spPr>
              <a:xfrm>
                <a:off x="5952414" y="1426107"/>
                <a:ext cx="716967" cy="705467"/>
              </a:xfrm>
              <a:prstGeom prst="roundRect">
                <a:avLst>
                  <a:gd name="adj" fmla="val 50000"/>
                </a:avLst>
              </a:prstGeom>
              <a:gradFill>
                <a:gsLst>
                  <a:gs pos="47000">
                    <a:schemeClr val="accent3"/>
                  </a:gs>
                  <a:gs pos="100000">
                    <a:schemeClr val="accent3">
                      <a:lumMod val="7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文本框 80"/>
              <p:cNvSpPr txBox="1"/>
              <p:nvPr/>
            </p:nvSpPr>
            <p:spPr>
              <a:xfrm>
                <a:off x="6046920" y="1567385"/>
                <a:ext cx="556823" cy="461665"/>
              </a:xfrm>
              <a:prstGeom prst="rect">
                <a:avLst/>
              </a:prstGeom>
              <a:noFill/>
            </p:spPr>
            <p:txBody>
              <a:bodyPr wrap="square" rtlCol="0">
                <a:spAutoFit/>
              </a:bodyP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grpSp>
      </p:grpSp>
      <p:grpSp>
        <p:nvGrpSpPr>
          <p:cNvPr id="85" name="组合 84"/>
          <p:cNvGrpSpPr/>
          <p:nvPr/>
        </p:nvGrpSpPr>
        <p:grpSpPr>
          <a:xfrm>
            <a:off x="5910033" y="4277793"/>
            <a:ext cx="3756481" cy="705467"/>
            <a:chOff x="5910033" y="1400175"/>
            <a:chExt cx="3756481" cy="705467"/>
          </a:xfrm>
        </p:grpSpPr>
        <p:grpSp>
          <p:nvGrpSpPr>
            <p:cNvPr id="86" name="组合 85"/>
            <p:cNvGrpSpPr/>
            <p:nvPr/>
          </p:nvGrpSpPr>
          <p:grpSpPr>
            <a:xfrm>
              <a:off x="6249307" y="1508126"/>
              <a:ext cx="3417207" cy="528321"/>
              <a:chOff x="6249307" y="1508126"/>
              <a:chExt cx="3417207" cy="528321"/>
            </a:xfrm>
          </p:grpSpPr>
          <p:sp>
            <p:nvSpPr>
              <p:cNvPr id="90" name="矩形: 圆角 89"/>
              <p:cNvSpPr/>
              <p:nvPr/>
            </p:nvSpPr>
            <p:spPr>
              <a:xfrm>
                <a:off x="6249307" y="1508126"/>
                <a:ext cx="3417207" cy="528321"/>
              </a:xfrm>
              <a:prstGeom prst="roundRect">
                <a:avLst>
                  <a:gd name="adj" fmla="val 50000"/>
                </a:avLst>
              </a:prstGeom>
              <a:solidFill>
                <a:schemeClr val="bg1"/>
              </a:solidFill>
              <a:ln w="19050">
                <a:noFill/>
              </a:ln>
              <a:effectLst>
                <a:outerShdw blurRad="63500" sx="102000" sy="102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文本框 90"/>
              <p:cNvSpPr txBox="1"/>
              <p:nvPr/>
            </p:nvSpPr>
            <p:spPr>
              <a:xfrm>
                <a:off x="6949620" y="1558854"/>
                <a:ext cx="2328636" cy="461665"/>
              </a:xfrm>
              <a:prstGeom prst="rect">
                <a:avLst/>
              </a:prstGeom>
              <a:noFill/>
            </p:spPr>
            <p:txBody>
              <a:bodyPr wrap="square" rtlCol="0">
                <a:spAutoFit/>
              </a:bodyPr>
              <a:lstStyle/>
              <a:p>
                <a:r>
                  <a:rPr lang="zh-CN" altLang="en-US" sz="2400" dirty="0">
                    <a:solidFill>
                      <a:schemeClr val="accent3"/>
                    </a:solidFill>
                    <a:cs typeface="+mn-ea"/>
                    <a:sym typeface="+mn-lt"/>
                  </a:rPr>
                  <a:t>总结</a:t>
                </a:r>
                <a:endParaRPr lang="zh-CN" altLang="en-US" sz="2400" dirty="0">
                  <a:solidFill>
                    <a:schemeClr val="accent3"/>
                  </a:solidFill>
                  <a:cs typeface="+mn-ea"/>
                  <a:sym typeface="+mn-lt"/>
                </a:endParaRPr>
              </a:p>
            </p:txBody>
          </p:sp>
        </p:grpSp>
        <p:grpSp>
          <p:nvGrpSpPr>
            <p:cNvPr id="87" name="组合 86"/>
            <p:cNvGrpSpPr/>
            <p:nvPr/>
          </p:nvGrpSpPr>
          <p:grpSpPr>
            <a:xfrm>
              <a:off x="5910033" y="1400175"/>
              <a:ext cx="716967" cy="705467"/>
              <a:chOff x="5952414" y="1426107"/>
              <a:chExt cx="716967" cy="705467"/>
            </a:xfrm>
          </p:grpSpPr>
          <p:sp>
            <p:nvSpPr>
              <p:cNvPr id="88" name="矩形: 圆角 87"/>
              <p:cNvSpPr/>
              <p:nvPr/>
            </p:nvSpPr>
            <p:spPr>
              <a:xfrm>
                <a:off x="5952414" y="1426107"/>
                <a:ext cx="716967" cy="705467"/>
              </a:xfrm>
              <a:prstGeom prst="roundRect">
                <a:avLst>
                  <a:gd name="adj" fmla="val 50000"/>
                </a:avLst>
              </a:prstGeom>
              <a:gradFill>
                <a:gsLst>
                  <a:gs pos="47000">
                    <a:schemeClr val="accent3"/>
                  </a:gs>
                  <a:gs pos="100000">
                    <a:schemeClr val="accent3">
                      <a:lumMod val="7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文本框 88"/>
              <p:cNvSpPr txBox="1"/>
              <p:nvPr/>
            </p:nvSpPr>
            <p:spPr>
              <a:xfrm>
                <a:off x="6046920" y="1567385"/>
                <a:ext cx="556823" cy="461665"/>
              </a:xfrm>
              <a:prstGeom prst="rect">
                <a:avLst/>
              </a:prstGeom>
              <a:noFill/>
            </p:spPr>
            <p:txBody>
              <a:bodyPr wrap="square" rtlCol="0">
                <a:spAutoFit/>
              </a:bodyP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p:tgtEl>
                                          <p:spTgt spid="32"/>
                                        </p:tgtEl>
                                        <p:attrNameLst>
                                          <p:attrName>ppt_x</p:attrName>
                                        </p:attrNameLst>
                                      </p:cBhvr>
                                      <p:tavLst>
                                        <p:tav tm="0">
                                          <p:val>
                                            <p:strVal val="#ppt_x-#ppt_w*1.125000"/>
                                          </p:val>
                                        </p:tav>
                                        <p:tav tm="100000">
                                          <p:val>
                                            <p:strVal val="#ppt_x"/>
                                          </p:val>
                                        </p:tav>
                                      </p:tavLst>
                                    </p:anim>
                                    <p:animEffect transition="in" filter="wipe(right)">
                                      <p:cBhvr>
                                        <p:cTn id="13" dur="500"/>
                                        <p:tgtEl>
                                          <p:spTgt spid="3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wipe(left)">
                                      <p:cBhvr>
                                        <p:cTn id="21" dur="500"/>
                                        <p:tgtEl>
                                          <p:spTgt spid="69"/>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left)">
                                      <p:cBhvr>
                                        <p:cTn id="25" dur="500"/>
                                        <p:tgtEl>
                                          <p:spTgt spid="7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left)">
                                      <p:cBhvr>
                                        <p:cTn id="29" dur="500"/>
                                        <p:tgtEl>
                                          <p:spTgt spid="77"/>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wipe(left)">
                                      <p:cBhvr>
                                        <p:cTn id="3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1" grpId="0" animBg="1"/>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bwMode="auto">
          <a:xfrm>
            <a:off x="1200151" y="1240367"/>
            <a:ext cx="2002367" cy="895351"/>
            <a:chOff x="465719" y="1295954"/>
            <a:chExt cx="1658494" cy="740511"/>
          </a:xfrm>
        </p:grpSpPr>
        <p:sp>
          <p:nvSpPr>
            <p:cNvPr id="35857" name="Freeform 1"/>
            <p:cNvSpPr>
              <a:spLocks noChangeArrowheads="1"/>
            </p:cNvSpPr>
            <p:nvPr/>
          </p:nvSpPr>
          <p:spPr bwMode="auto">
            <a:xfrm rot="10800000">
              <a:off x="465719" y="1295954"/>
              <a:ext cx="1658494" cy="740511"/>
            </a:xfrm>
            <a:custGeom>
              <a:avLst/>
              <a:gdLst>
                <a:gd name="T0" fmla="*/ 260531822 w 7875"/>
                <a:gd name="T1" fmla="*/ 76882102 h 3594"/>
                <a:gd name="T2" fmla="*/ 349238401 w 7875"/>
                <a:gd name="T3" fmla="*/ 0 h 3594"/>
                <a:gd name="T4" fmla="*/ 87331766 w 7875"/>
                <a:gd name="T5" fmla="*/ 0 h 3594"/>
                <a:gd name="T6" fmla="*/ 0 w 7875"/>
                <a:gd name="T7" fmla="*/ 76882102 h 3594"/>
                <a:gd name="T8" fmla="*/ 87331766 w 7875"/>
                <a:gd name="T9" fmla="*/ 152533110 h 3594"/>
                <a:gd name="T10" fmla="*/ 349238401 w 7875"/>
                <a:gd name="T11" fmla="*/ 152533110 h 3594"/>
                <a:gd name="T12" fmla="*/ 260531822 w 7875"/>
                <a:gd name="T13" fmla="*/ 76882102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gradFill>
              <a:gsLst>
                <a:gs pos="47000">
                  <a:schemeClr val="accent3"/>
                </a:gs>
                <a:gs pos="100000">
                  <a:schemeClr val="accent3">
                    <a:lumMod val="75000"/>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cs typeface="+mn-ea"/>
                <a:sym typeface="+mn-lt"/>
              </a:endParaRPr>
            </a:p>
          </p:txBody>
        </p:sp>
        <p:sp>
          <p:nvSpPr>
            <p:cNvPr id="35858" name="Freeform 41"/>
            <p:cNvSpPr>
              <a:spLocks noEditPoints="1" noChangeArrowheads="1"/>
            </p:cNvSpPr>
            <p:nvPr/>
          </p:nvSpPr>
          <p:spPr bwMode="auto">
            <a:xfrm>
              <a:off x="1089592" y="1430439"/>
              <a:ext cx="458072" cy="416658"/>
            </a:xfrm>
            <a:custGeom>
              <a:avLst/>
              <a:gdLst>
                <a:gd name="T0" fmla="*/ 2147483647 w 67"/>
                <a:gd name="T1" fmla="*/ 96449383 h 60"/>
                <a:gd name="T2" fmla="*/ 2147483647 w 67"/>
                <a:gd name="T3" fmla="*/ 0 h 60"/>
                <a:gd name="T4" fmla="*/ 2147483647 w 67"/>
                <a:gd name="T5" fmla="*/ 0 h 60"/>
                <a:gd name="T6" fmla="*/ 2056695422 w 67"/>
                <a:gd name="T7" fmla="*/ 96449383 h 60"/>
                <a:gd name="T8" fmla="*/ 2056695422 w 67"/>
                <a:gd name="T9" fmla="*/ 241119985 h 60"/>
                <a:gd name="T10" fmla="*/ 2147483647 w 67"/>
                <a:gd name="T11" fmla="*/ 675124846 h 60"/>
                <a:gd name="T12" fmla="*/ 2147483647 w 67"/>
                <a:gd name="T13" fmla="*/ 96449383 h 60"/>
                <a:gd name="T14" fmla="*/ 2147483647 w 67"/>
                <a:gd name="T15" fmla="*/ 1494920294 h 60"/>
                <a:gd name="T16" fmla="*/ 1682751421 w 67"/>
                <a:gd name="T17" fmla="*/ 96449383 h 60"/>
                <a:gd name="T18" fmla="*/ 1449038985 w 67"/>
                <a:gd name="T19" fmla="*/ 96449383 h 60"/>
                <a:gd name="T20" fmla="*/ 93487709 w 67"/>
                <a:gd name="T21" fmla="*/ 1494920294 h 60"/>
                <a:gd name="T22" fmla="*/ 93487709 w 67"/>
                <a:gd name="T23" fmla="*/ 1736040279 h 60"/>
                <a:gd name="T24" fmla="*/ 186975419 w 67"/>
                <a:gd name="T25" fmla="*/ 1784261498 h 60"/>
                <a:gd name="T26" fmla="*/ 327200146 w 67"/>
                <a:gd name="T27" fmla="*/ 1736040279 h 60"/>
                <a:gd name="T28" fmla="*/ 1589263712 w 67"/>
                <a:gd name="T29" fmla="*/ 434011806 h 60"/>
                <a:gd name="T30" fmla="*/ 2147483647 w 67"/>
                <a:gd name="T31" fmla="*/ 1736040279 h 60"/>
                <a:gd name="T32" fmla="*/ 2147483647 w 67"/>
                <a:gd name="T33" fmla="*/ 1736040279 h 60"/>
                <a:gd name="T34" fmla="*/ 2147483647 w 67"/>
                <a:gd name="T35" fmla="*/ 1494920294 h 60"/>
                <a:gd name="T36" fmla="*/ 420687855 w 67"/>
                <a:gd name="T37" fmla="*/ 1784261498 h 60"/>
                <a:gd name="T38" fmla="*/ 420687855 w 67"/>
                <a:gd name="T39" fmla="*/ 2147483647 h 60"/>
                <a:gd name="T40" fmla="*/ 607663274 w 67"/>
                <a:gd name="T41" fmla="*/ 2147483647 h 60"/>
                <a:gd name="T42" fmla="*/ 1308807421 w 67"/>
                <a:gd name="T43" fmla="*/ 2147483647 h 60"/>
                <a:gd name="T44" fmla="*/ 1308807421 w 67"/>
                <a:gd name="T45" fmla="*/ 2025381482 h 60"/>
                <a:gd name="T46" fmla="*/ 1355551275 w 67"/>
                <a:gd name="T47" fmla="*/ 1977153319 h 60"/>
                <a:gd name="T48" fmla="*/ 1776239131 w 67"/>
                <a:gd name="T49" fmla="*/ 1977153319 h 60"/>
                <a:gd name="T50" fmla="*/ 1822982985 w 67"/>
                <a:gd name="T51" fmla="*/ 2025381482 h 60"/>
                <a:gd name="T52" fmla="*/ 1822982985 w 67"/>
                <a:gd name="T53" fmla="*/ 2147483647 h 60"/>
                <a:gd name="T54" fmla="*/ 2147483647 w 67"/>
                <a:gd name="T55" fmla="*/ 2147483647 h 60"/>
                <a:gd name="T56" fmla="*/ 2147483647 w 67"/>
                <a:gd name="T57" fmla="*/ 2147483647 h 60"/>
                <a:gd name="T58" fmla="*/ 2147483647 w 67"/>
                <a:gd name="T59" fmla="*/ 1832482717 h 60"/>
                <a:gd name="T60" fmla="*/ 1589263712 w 67"/>
                <a:gd name="T61" fmla="*/ 626903627 h 60"/>
                <a:gd name="T62" fmla="*/ 420687855 w 67"/>
                <a:gd name="T63" fmla="*/ 178426149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cs typeface="+mn-ea"/>
                <a:sym typeface="+mn-lt"/>
              </a:endParaRPr>
            </a:p>
          </p:txBody>
        </p:sp>
      </p:grpSp>
      <p:sp>
        <p:nvSpPr>
          <p:cNvPr id="40" name="TextBox 39"/>
          <p:cNvSpPr txBox="1">
            <a:spLocks noChangeArrowheads="1"/>
          </p:cNvSpPr>
          <p:nvPr/>
        </p:nvSpPr>
        <p:spPr bwMode="auto">
          <a:xfrm>
            <a:off x="3274484" y="1654863"/>
            <a:ext cx="7804149" cy="3655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307" tIns="52153" rIns="104307" bIns="52153">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179705">
              <a:lnSpc>
                <a:spcPct val="130000"/>
              </a:lnSpc>
            </a:pPr>
            <a:r>
              <a:rPr lang="zh-CN" altLang="en-US" dirty="0">
                <a:latin typeface="黑体" panose="02010609060101010101" charset="-122"/>
                <a:ea typeface="黑体" panose="02010609060101010101" charset="-122"/>
              </a:rPr>
              <a:t>上海注重城市规划和建设，秉持可持续发展的原则，提升城市的可用性、宜居性和生态环境。上海积极通过城市设计、交通建设、自然资源管理等方面来提高城市的功能性和效率性。</a:t>
            </a:r>
            <a:endParaRPr lang="en-US" altLang="zh-CN" dirty="0">
              <a:latin typeface="黑体" panose="02010609060101010101" charset="-122"/>
              <a:ea typeface="黑体" panose="02010609060101010101" charset="-122"/>
            </a:endParaRPr>
          </a:p>
          <a:p>
            <a:pPr indent="179705">
              <a:lnSpc>
                <a:spcPct val="130000"/>
              </a:lnSpc>
            </a:pPr>
            <a:endParaRPr lang="en-US" altLang="zh-CN" dirty="0">
              <a:latin typeface="黑体" panose="02010609060101010101" charset="-122"/>
              <a:ea typeface="黑体" panose="02010609060101010101" charset="-122"/>
            </a:endParaRPr>
          </a:p>
          <a:p>
            <a:pPr indent="179705">
              <a:lnSpc>
                <a:spcPct val="130000"/>
              </a:lnSpc>
            </a:pPr>
            <a:r>
              <a:rPr lang="zh-CN" altLang="en-US" dirty="0">
                <a:latin typeface="黑体" panose="02010609060101010101" charset="-122"/>
                <a:ea typeface="黑体" panose="02010609060101010101" charset="-122"/>
              </a:rPr>
              <a:t>从</a:t>
            </a:r>
            <a:r>
              <a:rPr lang="en-US" altLang="zh-CN" dirty="0">
                <a:latin typeface="黑体" panose="02010609060101010101" charset="-122"/>
                <a:ea typeface="黑体" panose="02010609060101010101" charset="-122"/>
              </a:rPr>
              <a:t>1992</a:t>
            </a:r>
            <a:r>
              <a:rPr lang="zh-CN" altLang="en-US" dirty="0">
                <a:latin typeface="黑体" panose="02010609060101010101" charset="-122"/>
                <a:ea typeface="黑体" panose="02010609060101010101" charset="-122"/>
              </a:rPr>
              <a:t>年第六次党代会启动实施“</a:t>
            </a:r>
            <a:r>
              <a:rPr lang="en-US" altLang="zh-CN" dirty="0">
                <a:latin typeface="黑体" panose="02010609060101010101" charset="-122"/>
                <a:ea typeface="黑体" panose="02010609060101010101" charset="-122"/>
              </a:rPr>
              <a:t>365</a:t>
            </a:r>
            <a:r>
              <a:rPr lang="zh-CN" altLang="en-US" dirty="0">
                <a:latin typeface="黑体" panose="02010609060101010101" charset="-122"/>
                <a:ea typeface="黑体" panose="02010609060101010101" charset="-122"/>
              </a:rPr>
              <a:t>危棚简屋改造”开始，至第十二次党代会的召开，共三十年历程，如今终于全面完成成片旧里改造这一使命，写下了上海城市现代化和旧城换新颜的辉煌篇章，成为中国式现代化的典型样本。循序渐进的现代化进程，城市现代化意味着完善的配套和高效的城市基础设施，优美的、适于人居的城市环境，先进的生产力水平和高度的物质文明，也意味着人的生活方式的现代化。</a:t>
            </a:r>
            <a:endParaRPr lang="en-US" altLang="zh-CN" dirty="0">
              <a:latin typeface="黑体" panose="02010609060101010101" charset="-122"/>
              <a:ea typeface="黑体" panose="02010609060101010101" charset="-122"/>
            </a:endParaRPr>
          </a:p>
        </p:txBody>
      </p:sp>
      <p:sp>
        <p:nvSpPr>
          <p:cNvPr id="41" name="TextBox 40"/>
          <p:cNvSpPr txBox="1">
            <a:spLocks noChangeArrowheads="1"/>
          </p:cNvSpPr>
          <p:nvPr/>
        </p:nvSpPr>
        <p:spPr bwMode="auto">
          <a:xfrm>
            <a:off x="3274484" y="1130300"/>
            <a:ext cx="3217333" cy="357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19" tIns="34509" rIns="69019" bIns="3450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5" b="1" dirty="0">
                <a:solidFill>
                  <a:srgbClr val="404040"/>
                </a:solidFill>
                <a:latin typeface="+mn-lt"/>
                <a:ea typeface="+mn-ea"/>
                <a:cs typeface="+mn-ea"/>
                <a:sym typeface="+mn-lt"/>
              </a:rPr>
              <a:t>城市规划与建设</a:t>
            </a:r>
            <a:endParaRPr lang="zh-CN" altLang="en-US" sz="1865" b="1" dirty="0">
              <a:solidFill>
                <a:srgbClr val="404040"/>
              </a:solidFill>
              <a:latin typeface="+mn-lt"/>
              <a:ea typeface="+mn-ea"/>
              <a:cs typeface="+mn-ea"/>
              <a:sym typeface="+mn-lt"/>
            </a:endParaRPr>
          </a:p>
        </p:txBody>
      </p:sp>
      <p:sp>
        <p:nvSpPr>
          <p:cNvPr id="24" name="TextBox 25"/>
          <p:cNvSpPr txBox="1">
            <a:spLocks noChangeArrowheads="1"/>
          </p:cNvSpPr>
          <p:nvPr/>
        </p:nvSpPr>
        <p:spPr bwMode="auto">
          <a:xfrm>
            <a:off x="324188" y="37195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城市建设实践</a:t>
            </a:r>
            <a:endParaRPr lang="zh-CN" altLang="en-US" sz="2400" b="1"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0-#ppt_w/2"/>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bwMode="auto">
          <a:xfrm>
            <a:off x="1200151" y="1240367"/>
            <a:ext cx="2002367" cy="895351"/>
            <a:chOff x="465719" y="1295954"/>
            <a:chExt cx="1658494" cy="740511"/>
          </a:xfrm>
        </p:grpSpPr>
        <p:sp>
          <p:nvSpPr>
            <p:cNvPr id="35857" name="Freeform 1"/>
            <p:cNvSpPr>
              <a:spLocks noChangeArrowheads="1"/>
            </p:cNvSpPr>
            <p:nvPr/>
          </p:nvSpPr>
          <p:spPr bwMode="auto">
            <a:xfrm rot="10800000">
              <a:off x="465719" y="1295954"/>
              <a:ext cx="1658494" cy="740511"/>
            </a:xfrm>
            <a:custGeom>
              <a:avLst/>
              <a:gdLst>
                <a:gd name="T0" fmla="*/ 260531822 w 7875"/>
                <a:gd name="T1" fmla="*/ 76882102 h 3594"/>
                <a:gd name="T2" fmla="*/ 349238401 w 7875"/>
                <a:gd name="T3" fmla="*/ 0 h 3594"/>
                <a:gd name="T4" fmla="*/ 87331766 w 7875"/>
                <a:gd name="T5" fmla="*/ 0 h 3594"/>
                <a:gd name="T6" fmla="*/ 0 w 7875"/>
                <a:gd name="T7" fmla="*/ 76882102 h 3594"/>
                <a:gd name="T8" fmla="*/ 87331766 w 7875"/>
                <a:gd name="T9" fmla="*/ 152533110 h 3594"/>
                <a:gd name="T10" fmla="*/ 349238401 w 7875"/>
                <a:gd name="T11" fmla="*/ 152533110 h 3594"/>
                <a:gd name="T12" fmla="*/ 260531822 w 7875"/>
                <a:gd name="T13" fmla="*/ 76882102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gradFill>
              <a:gsLst>
                <a:gs pos="47000">
                  <a:schemeClr val="accent3"/>
                </a:gs>
                <a:gs pos="100000">
                  <a:schemeClr val="accent3">
                    <a:lumMod val="75000"/>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cs typeface="+mn-ea"/>
                <a:sym typeface="+mn-lt"/>
              </a:endParaRPr>
            </a:p>
          </p:txBody>
        </p:sp>
        <p:sp>
          <p:nvSpPr>
            <p:cNvPr id="35858" name="Freeform 41"/>
            <p:cNvSpPr>
              <a:spLocks noEditPoints="1" noChangeArrowheads="1"/>
            </p:cNvSpPr>
            <p:nvPr/>
          </p:nvSpPr>
          <p:spPr bwMode="auto">
            <a:xfrm>
              <a:off x="1089592" y="1430439"/>
              <a:ext cx="458072" cy="416658"/>
            </a:xfrm>
            <a:custGeom>
              <a:avLst/>
              <a:gdLst>
                <a:gd name="T0" fmla="*/ 2147483647 w 67"/>
                <a:gd name="T1" fmla="*/ 96449383 h 60"/>
                <a:gd name="T2" fmla="*/ 2147483647 w 67"/>
                <a:gd name="T3" fmla="*/ 0 h 60"/>
                <a:gd name="T4" fmla="*/ 2147483647 w 67"/>
                <a:gd name="T5" fmla="*/ 0 h 60"/>
                <a:gd name="T6" fmla="*/ 2056695422 w 67"/>
                <a:gd name="T7" fmla="*/ 96449383 h 60"/>
                <a:gd name="T8" fmla="*/ 2056695422 w 67"/>
                <a:gd name="T9" fmla="*/ 241119985 h 60"/>
                <a:gd name="T10" fmla="*/ 2147483647 w 67"/>
                <a:gd name="T11" fmla="*/ 675124846 h 60"/>
                <a:gd name="T12" fmla="*/ 2147483647 w 67"/>
                <a:gd name="T13" fmla="*/ 96449383 h 60"/>
                <a:gd name="T14" fmla="*/ 2147483647 w 67"/>
                <a:gd name="T15" fmla="*/ 1494920294 h 60"/>
                <a:gd name="T16" fmla="*/ 1682751421 w 67"/>
                <a:gd name="T17" fmla="*/ 96449383 h 60"/>
                <a:gd name="T18" fmla="*/ 1449038985 w 67"/>
                <a:gd name="T19" fmla="*/ 96449383 h 60"/>
                <a:gd name="T20" fmla="*/ 93487709 w 67"/>
                <a:gd name="T21" fmla="*/ 1494920294 h 60"/>
                <a:gd name="T22" fmla="*/ 93487709 w 67"/>
                <a:gd name="T23" fmla="*/ 1736040279 h 60"/>
                <a:gd name="T24" fmla="*/ 186975419 w 67"/>
                <a:gd name="T25" fmla="*/ 1784261498 h 60"/>
                <a:gd name="T26" fmla="*/ 327200146 w 67"/>
                <a:gd name="T27" fmla="*/ 1736040279 h 60"/>
                <a:gd name="T28" fmla="*/ 1589263712 w 67"/>
                <a:gd name="T29" fmla="*/ 434011806 h 60"/>
                <a:gd name="T30" fmla="*/ 2147483647 w 67"/>
                <a:gd name="T31" fmla="*/ 1736040279 h 60"/>
                <a:gd name="T32" fmla="*/ 2147483647 w 67"/>
                <a:gd name="T33" fmla="*/ 1736040279 h 60"/>
                <a:gd name="T34" fmla="*/ 2147483647 w 67"/>
                <a:gd name="T35" fmla="*/ 1494920294 h 60"/>
                <a:gd name="T36" fmla="*/ 420687855 w 67"/>
                <a:gd name="T37" fmla="*/ 1784261498 h 60"/>
                <a:gd name="T38" fmla="*/ 420687855 w 67"/>
                <a:gd name="T39" fmla="*/ 2147483647 h 60"/>
                <a:gd name="T40" fmla="*/ 607663274 w 67"/>
                <a:gd name="T41" fmla="*/ 2147483647 h 60"/>
                <a:gd name="T42" fmla="*/ 1308807421 w 67"/>
                <a:gd name="T43" fmla="*/ 2147483647 h 60"/>
                <a:gd name="T44" fmla="*/ 1308807421 w 67"/>
                <a:gd name="T45" fmla="*/ 2025381482 h 60"/>
                <a:gd name="T46" fmla="*/ 1355551275 w 67"/>
                <a:gd name="T47" fmla="*/ 1977153319 h 60"/>
                <a:gd name="T48" fmla="*/ 1776239131 w 67"/>
                <a:gd name="T49" fmla="*/ 1977153319 h 60"/>
                <a:gd name="T50" fmla="*/ 1822982985 w 67"/>
                <a:gd name="T51" fmla="*/ 2025381482 h 60"/>
                <a:gd name="T52" fmla="*/ 1822982985 w 67"/>
                <a:gd name="T53" fmla="*/ 2147483647 h 60"/>
                <a:gd name="T54" fmla="*/ 2147483647 w 67"/>
                <a:gd name="T55" fmla="*/ 2147483647 h 60"/>
                <a:gd name="T56" fmla="*/ 2147483647 w 67"/>
                <a:gd name="T57" fmla="*/ 2147483647 h 60"/>
                <a:gd name="T58" fmla="*/ 2147483647 w 67"/>
                <a:gd name="T59" fmla="*/ 1832482717 h 60"/>
                <a:gd name="T60" fmla="*/ 1589263712 w 67"/>
                <a:gd name="T61" fmla="*/ 626903627 h 60"/>
                <a:gd name="T62" fmla="*/ 420687855 w 67"/>
                <a:gd name="T63" fmla="*/ 178426149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cs typeface="+mn-ea"/>
                <a:sym typeface="+mn-lt"/>
              </a:endParaRPr>
            </a:p>
          </p:txBody>
        </p:sp>
      </p:grpSp>
      <p:sp>
        <p:nvSpPr>
          <p:cNvPr id="40" name="TextBox 39"/>
          <p:cNvSpPr txBox="1">
            <a:spLocks noChangeArrowheads="1"/>
          </p:cNvSpPr>
          <p:nvPr/>
        </p:nvSpPr>
        <p:spPr bwMode="auto">
          <a:xfrm>
            <a:off x="3274484" y="1654863"/>
            <a:ext cx="7804149" cy="473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307" tIns="52153" rIns="104307" bIns="52153">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179705">
              <a:lnSpc>
                <a:spcPct val="130000"/>
              </a:lnSpc>
            </a:pPr>
            <a:r>
              <a:rPr lang="zh-CN" altLang="en-US" dirty="0">
                <a:latin typeface="黑体" panose="02010609060101010101" charset="-122"/>
                <a:ea typeface="黑体" panose="02010609060101010101" charset="-122"/>
              </a:rPr>
              <a:t>上海大力推进交通建设，建设了立体化的交通体系。包括地铁、轨道交通、公共汽车等多种交通方式，并不断扩展交通网络覆盖范围和提高运营效率。上海积极优化公共汽车线路规划和运营管理，提高公共汽车的服务质量和效率。通过改进线路安排、优化车辆间隔和加大投入，使得公共汽车成为衔接地铁和轨道交通的重要交通工具，为市民提供更便捷的出行选择。</a:t>
            </a:r>
            <a:endParaRPr lang="zh-CN" altLang="en-US" dirty="0">
              <a:latin typeface="黑体" panose="02010609060101010101" charset="-122"/>
              <a:ea typeface="黑体" panose="02010609060101010101" charset="-122"/>
            </a:endParaRPr>
          </a:p>
          <a:p>
            <a:pPr indent="179705">
              <a:lnSpc>
                <a:spcPct val="130000"/>
              </a:lnSpc>
            </a:pPr>
            <a:r>
              <a:rPr lang="zh-CN" altLang="en-US" dirty="0">
                <a:latin typeface="黑体" panose="02010609060101010101" charset="-122"/>
                <a:ea typeface="黑体" panose="02010609060101010101" charset="-122"/>
              </a:rPr>
              <a:t>上海推动智能交通技术的应用，提升城市交通管理水平和交通系统效能。借助实时数据和信息技术，上海推行智慧交通管理系统，包括智能信号灯控制、交通流量监测与调度、智能停车系统等，以提高交通安全、减少交通拥堵和改善交通效率。</a:t>
            </a:r>
            <a:endParaRPr lang="zh-CN" altLang="en-US" dirty="0">
              <a:latin typeface="黑体" panose="02010609060101010101" charset="-122"/>
              <a:ea typeface="黑体" panose="02010609060101010101" charset="-122"/>
            </a:endParaRPr>
          </a:p>
          <a:p>
            <a:pPr indent="179705">
              <a:lnSpc>
                <a:spcPct val="130000"/>
              </a:lnSpc>
            </a:pPr>
            <a:endParaRPr lang="en-US" altLang="zh-CN" dirty="0">
              <a:latin typeface="黑体" panose="02010609060101010101" charset="-122"/>
              <a:ea typeface="黑体" panose="02010609060101010101" charset="-122"/>
            </a:endParaRPr>
          </a:p>
          <a:p>
            <a:pPr indent="179705">
              <a:lnSpc>
                <a:spcPct val="130000"/>
              </a:lnSpc>
            </a:pPr>
            <a:r>
              <a:rPr lang="zh-CN" altLang="en-US" dirty="0">
                <a:latin typeface="黑体" panose="02010609060101010101" charset="-122"/>
                <a:ea typeface="黑体" panose="02010609060101010101" charset="-122"/>
              </a:rPr>
              <a:t>提升了城市的出行便利性、运输效率和交通安全水平，为满足中国现代化的需求做出了重要贡献。上海将继续积极探索创新，不断推进城市交通领域的发展，以适应城市化进程和可持续发展的需要。</a:t>
            </a:r>
            <a:endParaRPr lang="zh-CN" altLang="en-US" dirty="0">
              <a:latin typeface="黑体" panose="02010609060101010101" charset="-122"/>
              <a:ea typeface="黑体" panose="02010609060101010101" charset="-122"/>
            </a:endParaRPr>
          </a:p>
        </p:txBody>
      </p:sp>
      <p:sp>
        <p:nvSpPr>
          <p:cNvPr id="41" name="TextBox 40"/>
          <p:cNvSpPr txBox="1">
            <a:spLocks noChangeArrowheads="1"/>
          </p:cNvSpPr>
          <p:nvPr/>
        </p:nvSpPr>
        <p:spPr bwMode="auto">
          <a:xfrm>
            <a:off x="3274484" y="1130300"/>
            <a:ext cx="3217333" cy="357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19" tIns="34509" rIns="69019" bIns="3450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5" b="1" dirty="0">
                <a:solidFill>
                  <a:srgbClr val="404040"/>
                </a:solidFill>
                <a:latin typeface="+mn-lt"/>
                <a:ea typeface="+mn-ea"/>
                <a:cs typeface="+mn-ea"/>
                <a:sym typeface="+mn-lt"/>
              </a:rPr>
              <a:t>城市交通体系</a:t>
            </a:r>
            <a:endParaRPr lang="zh-CN" altLang="en-US" sz="1865" b="1" dirty="0">
              <a:solidFill>
                <a:srgbClr val="404040"/>
              </a:solidFill>
              <a:latin typeface="+mn-lt"/>
              <a:ea typeface="+mn-ea"/>
              <a:cs typeface="+mn-ea"/>
              <a:sym typeface="+mn-lt"/>
            </a:endParaRPr>
          </a:p>
        </p:txBody>
      </p:sp>
      <p:sp>
        <p:nvSpPr>
          <p:cNvPr id="24" name="TextBox 25"/>
          <p:cNvSpPr txBox="1">
            <a:spLocks noChangeArrowheads="1"/>
          </p:cNvSpPr>
          <p:nvPr/>
        </p:nvSpPr>
        <p:spPr bwMode="auto">
          <a:xfrm>
            <a:off x="324188" y="37195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城市建设实践</a:t>
            </a:r>
            <a:endParaRPr lang="zh-CN" altLang="en-US" sz="2400" b="1"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0-#ppt_w/2"/>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bwMode="auto">
          <a:xfrm>
            <a:off x="1200151" y="1240367"/>
            <a:ext cx="2002367" cy="895351"/>
            <a:chOff x="465719" y="1295954"/>
            <a:chExt cx="1658494" cy="740511"/>
          </a:xfrm>
        </p:grpSpPr>
        <p:sp>
          <p:nvSpPr>
            <p:cNvPr id="35857" name="Freeform 1"/>
            <p:cNvSpPr>
              <a:spLocks noChangeArrowheads="1"/>
            </p:cNvSpPr>
            <p:nvPr/>
          </p:nvSpPr>
          <p:spPr bwMode="auto">
            <a:xfrm rot="10800000">
              <a:off x="465719" y="1295954"/>
              <a:ext cx="1658494" cy="740511"/>
            </a:xfrm>
            <a:custGeom>
              <a:avLst/>
              <a:gdLst>
                <a:gd name="T0" fmla="*/ 260531822 w 7875"/>
                <a:gd name="T1" fmla="*/ 76882102 h 3594"/>
                <a:gd name="T2" fmla="*/ 349238401 w 7875"/>
                <a:gd name="T3" fmla="*/ 0 h 3594"/>
                <a:gd name="T4" fmla="*/ 87331766 w 7875"/>
                <a:gd name="T5" fmla="*/ 0 h 3594"/>
                <a:gd name="T6" fmla="*/ 0 w 7875"/>
                <a:gd name="T7" fmla="*/ 76882102 h 3594"/>
                <a:gd name="T8" fmla="*/ 87331766 w 7875"/>
                <a:gd name="T9" fmla="*/ 152533110 h 3594"/>
                <a:gd name="T10" fmla="*/ 349238401 w 7875"/>
                <a:gd name="T11" fmla="*/ 152533110 h 3594"/>
                <a:gd name="T12" fmla="*/ 260531822 w 7875"/>
                <a:gd name="T13" fmla="*/ 76882102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gradFill>
              <a:gsLst>
                <a:gs pos="47000">
                  <a:schemeClr val="accent3"/>
                </a:gs>
                <a:gs pos="100000">
                  <a:schemeClr val="accent3">
                    <a:lumMod val="75000"/>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cs typeface="+mn-ea"/>
                <a:sym typeface="+mn-lt"/>
              </a:endParaRPr>
            </a:p>
          </p:txBody>
        </p:sp>
        <p:sp>
          <p:nvSpPr>
            <p:cNvPr id="35858" name="Freeform 41"/>
            <p:cNvSpPr>
              <a:spLocks noEditPoints="1" noChangeArrowheads="1"/>
            </p:cNvSpPr>
            <p:nvPr/>
          </p:nvSpPr>
          <p:spPr bwMode="auto">
            <a:xfrm>
              <a:off x="1089592" y="1430439"/>
              <a:ext cx="458072" cy="416658"/>
            </a:xfrm>
            <a:custGeom>
              <a:avLst/>
              <a:gdLst>
                <a:gd name="T0" fmla="*/ 2147483647 w 67"/>
                <a:gd name="T1" fmla="*/ 96449383 h 60"/>
                <a:gd name="T2" fmla="*/ 2147483647 w 67"/>
                <a:gd name="T3" fmla="*/ 0 h 60"/>
                <a:gd name="T4" fmla="*/ 2147483647 w 67"/>
                <a:gd name="T5" fmla="*/ 0 h 60"/>
                <a:gd name="T6" fmla="*/ 2056695422 w 67"/>
                <a:gd name="T7" fmla="*/ 96449383 h 60"/>
                <a:gd name="T8" fmla="*/ 2056695422 w 67"/>
                <a:gd name="T9" fmla="*/ 241119985 h 60"/>
                <a:gd name="T10" fmla="*/ 2147483647 w 67"/>
                <a:gd name="T11" fmla="*/ 675124846 h 60"/>
                <a:gd name="T12" fmla="*/ 2147483647 w 67"/>
                <a:gd name="T13" fmla="*/ 96449383 h 60"/>
                <a:gd name="T14" fmla="*/ 2147483647 w 67"/>
                <a:gd name="T15" fmla="*/ 1494920294 h 60"/>
                <a:gd name="T16" fmla="*/ 1682751421 w 67"/>
                <a:gd name="T17" fmla="*/ 96449383 h 60"/>
                <a:gd name="T18" fmla="*/ 1449038985 w 67"/>
                <a:gd name="T19" fmla="*/ 96449383 h 60"/>
                <a:gd name="T20" fmla="*/ 93487709 w 67"/>
                <a:gd name="T21" fmla="*/ 1494920294 h 60"/>
                <a:gd name="T22" fmla="*/ 93487709 w 67"/>
                <a:gd name="T23" fmla="*/ 1736040279 h 60"/>
                <a:gd name="T24" fmla="*/ 186975419 w 67"/>
                <a:gd name="T25" fmla="*/ 1784261498 h 60"/>
                <a:gd name="T26" fmla="*/ 327200146 w 67"/>
                <a:gd name="T27" fmla="*/ 1736040279 h 60"/>
                <a:gd name="T28" fmla="*/ 1589263712 w 67"/>
                <a:gd name="T29" fmla="*/ 434011806 h 60"/>
                <a:gd name="T30" fmla="*/ 2147483647 w 67"/>
                <a:gd name="T31" fmla="*/ 1736040279 h 60"/>
                <a:gd name="T32" fmla="*/ 2147483647 w 67"/>
                <a:gd name="T33" fmla="*/ 1736040279 h 60"/>
                <a:gd name="T34" fmla="*/ 2147483647 w 67"/>
                <a:gd name="T35" fmla="*/ 1494920294 h 60"/>
                <a:gd name="T36" fmla="*/ 420687855 w 67"/>
                <a:gd name="T37" fmla="*/ 1784261498 h 60"/>
                <a:gd name="T38" fmla="*/ 420687855 w 67"/>
                <a:gd name="T39" fmla="*/ 2147483647 h 60"/>
                <a:gd name="T40" fmla="*/ 607663274 w 67"/>
                <a:gd name="T41" fmla="*/ 2147483647 h 60"/>
                <a:gd name="T42" fmla="*/ 1308807421 w 67"/>
                <a:gd name="T43" fmla="*/ 2147483647 h 60"/>
                <a:gd name="T44" fmla="*/ 1308807421 w 67"/>
                <a:gd name="T45" fmla="*/ 2025381482 h 60"/>
                <a:gd name="T46" fmla="*/ 1355551275 w 67"/>
                <a:gd name="T47" fmla="*/ 1977153319 h 60"/>
                <a:gd name="T48" fmla="*/ 1776239131 w 67"/>
                <a:gd name="T49" fmla="*/ 1977153319 h 60"/>
                <a:gd name="T50" fmla="*/ 1822982985 w 67"/>
                <a:gd name="T51" fmla="*/ 2025381482 h 60"/>
                <a:gd name="T52" fmla="*/ 1822982985 w 67"/>
                <a:gd name="T53" fmla="*/ 2147483647 h 60"/>
                <a:gd name="T54" fmla="*/ 2147483647 w 67"/>
                <a:gd name="T55" fmla="*/ 2147483647 h 60"/>
                <a:gd name="T56" fmla="*/ 2147483647 w 67"/>
                <a:gd name="T57" fmla="*/ 2147483647 h 60"/>
                <a:gd name="T58" fmla="*/ 2147483647 w 67"/>
                <a:gd name="T59" fmla="*/ 1832482717 h 60"/>
                <a:gd name="T60" fmla="*/ 1589263712 w 67"/>
                <a:gd name="T61" fmla="*/ 626903627 h 60"/>
                <a:gd name="T62" fmla="*/ 420687855 w 67"/>
                <a:gd name="T63" fmla="*/ 178426149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cs typeface="+mn-ea"/>
                <a:sym typeface="+mn-lt"/>
              </a:endParaRPr>
            </a:p>
          </p:txBody>
        </p:sp>
      </p:grpSp>
      <p:sp>
        <p:nvSpPr>
          <p:cNvPr id="40" name="TextBox 39"/>
          <p:cNvSpPr txBox="1">
            <a:spLocks noChangeArrowheads="1"/>
          </p:cNvSpPr>
          <p:nvPr/>
        </p:nvSpPr>
        <p:spPr bwMode="auto">
          <a:xfrm>
            <a:off x="3274484" y="1654863"/>
            <a:ext cx="7804149" cy="473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307" tIns="52153" rIns="104307" bIns="52153">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179705">
              <a:lnSpc>
                <a:spcPct val="130000"/>
              </a:lnSpc>
            </a:pPr>
            <a:r>
              <a:rPr lang="zh-CN" altLang="en-US" dirty="0">
                <a:latin typeface="黑体" panose="02010609060101010101" charset="-122"/>
                <a:ea typeface="黑体" panose="02010609060101010101" charset="-122"/>
              </a:rPr>
              <a:t>上海拥有一流的高等教育机构和科研机构，培养了大量的高级人才和科研成果。上海积极推进科技创新和产学研结合，建设创新平台和科技园区，助力城市建设与现代化发展。</a:t>
            </a:r>
            <a:endParaRPr lang="zh-CN" altLang="en-US" dirty="0">
              <a:latin typeface="黑体" panose="02010609060101010101" charset="-122"/>
              <a:ea typeface="黑体" panose="02010609060101010101" charset="-122"/>
            </a:endParaRPr>
          </a:p>
          <a:p>
            <a:pPr indent="179705">
              <a:lnSpc>
                <a:spcPct val="130000"/>
              </a:lnSpc>
            </a:pPr>
            <a:endParaRPr lang="en-US" altLang="zh-CN" dirty="0">
              <a:latin typeface="黑体" panose="02010609060101010101" charset="-122"/>
              <a:ea typeface="黑体" panose="02010609060101010101" charset="-122"/>
            </a:endParaRPr>
          </a:p>
          <a:p>
            <a:pPr indent="179705">
              <a:lnSpc>
                <a:spcPct val="130000"/>
              </a:lnSpc>
            </a:pPr>
            <a:r>
              <a:rPr lang="zh-CN" altLang="en-US" dirty="0">
                <a:latin typeface="黑体" panose="02010609060101010101" charset="-122"/>
                <a:ea typeface="黑体" panose="02010609060101010101" charset="-122"/>
              </a:rPr>
              <a:t>上海大力发展高等教育，建设一流大学和研究机构。通过引进国内外的优秀教育资源和人才，提升教育水平和办学质量，培养高素质的人才。并建设了多个科研创新平台和产业园区，为科技创新提供场所和支持。</a:t>
            </a:r>
            <a:endParaRPr lang="en-US" altLang="zh-CN" dirty="0">
              <a:latin typeface="黑体" panose="02010609060101010101" charset="-122"/>
              <a:ea typeface="黑体" panose="02010609060101010101" charset="-122"/>
            </a:endParaRPr>
          </a:p>
          <a:p>
            <a:pPr indent="179705">
              <a:lnSpc>
                <a:spcPct val="130000"/>
              </a:lnSpc>
            </a:pPr>
            <a:r>
              <a:rPr lang="zh-CN" altLang="en-US" dirty="0">
                <a:latin typeface="黑体" panose="02010609060101010101" charset="-122"/>
                <a:ea typeface="黑体" panose="02010609060101010101" charset="-122"/>
              </a:rPr>
              <a:t>上海投入大量资金用于科研项目和科研基础设施的建设。上海设立了科技创新基金，支持科研项目的开展和成果转化。积极推动科技成果的转化和应用，落实科技成果产业化政策。</a:t>
            </a:r>
            <a:endParaRPr lang="zh-CN" altLang="en-US" dirty="0">
              <a:latin typeface="黑体" panose="02010609060101010101" charset="-122"/>
              <a:ea typeface="黑体" panose="02010609060101010101" charset="-122"/>
            </a:endParaRPr>
          </a:p>
          <a:p>
            <a:pPr indent="179705">
              <a:lnSpc>
                <a:spcPct val="130000"/>
              </a:lnSpc>
            </a:pPr>
            <a:r>
              <a:rPr lang="zh-CN" altLang="en-US" dirty="0">
                <a:latin typeface="黑体" panose="02010609060101010101" charset="-122"/>
                <a:ea typeface="黑体" panose="02010609060101010101" charset="-122"/>
              </a:rPr>
              <a:t>上海积极开展国际合作与交流，在教育和科研领域与国际知名大学、科研机构等建立合作关系。通过国际合作项目、学术交流和人才交流等方式，促进各方资源的共享和互利共赢。</a:t>
            </a:r>
            <a:endParaRPr lang="zh-CN" altLang="en-US" dirty="0">
              <a:latin typeface="黑体" panose="02010609060101010101" charset="-122"/>
              <a:ea typeface="黑体" panose="02010609060101010101" charset="-122"/>
            </a:endParaRPr>
          </a:p>
        </p:txBody>
      </p:sp>
      <p:sp>
        <p:nvSpPr>
          <p:cNvPr id="41" name="TextBox 40"/>
          <p:cNvSpPr txBox="1">
            <a:spLocks noChangeArrowheads="1"/>
          </p:cNvSpPr>
          <p:nvPr/>
        </p:nvSpPr>
        <p:spPr bwMode="auto">
          <a:xfrm>
            <a:off x="3274484" y="1130300"/>
            <a:ext cx="3217333" cy="357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19" tIns="34509" rIns="69019" bIns="3450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5" b="1" dirty="0">
                <a:solidFill>
                  <a:srgbClr val="404040"/>
                </a:solidFill>
                <a:latin typeface="+mn-lt"/>
                <a:ea typeface="+mn-ea"/>
                <a:cs typeface="+mn-ea"/>
                <a:sym typeface="+mn-lt"/>
              </a:rPr>
              <a:t>教育和科研创新</a:t>
            </a:r>
            <a:endParaRPr lang="zh-CN" altLang="en-US" sz="1865" b="1" dirty="0">
              <a:solidFill>
                <a:srgbClr val="404040"/>
              </a:solidFill>
              <a:latin typeface="+mn-lt"/>
              <a:ea typeface="+mn-ea"/>
              <a:cs typeface="+mn-ea"/>
              <a:sym typeface="+mn-lt"/>
            </a:endParaRPr>
          </a:p>
        </p:txBody>
      </p:sp>
      <p:sp>
        <p:nvSpPr>
          <p:cNvPr id="24" name="TextBox 25"/>
          <p:cNvSpPr txBox="1">
            <a:spLocks noChangeArrowheads="1"/>
          </p:cNvSpPr>
          <p:nvPr/>
        </p:nvSpPr>
        <p:spPr bwMode="auto">
          <a:xfrm>
            <a:off x="324188" y="37195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城市建设实践</a:t>
            </a:r>
            <a:endParaRPr lang="zh-CN" altLang="en-US" sz="2400" b="1"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0-#ppt_w/2"/>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bwMode="auto">
          <a:xfrm>
            <a:off x="1200151" y="1240367"/>
            <a:ext cx="2002367" cy="895351"/>
            <a:chOff x="465719" y="1295954"/>
            <a:chExt cx="1658494" cy="740511"/>
          </a:xfrm>
        </p:grpSpPr>
        <p:sp>
          <p:nvSpPr>
            <p:cNvPr id="35857" name="Freeform 1"/>
            <p:cNvSpPr>
              <a:spLocks noChangeArrowheads="1"/>
            </p:cNvSpPr>
            <p:nvPr/>
          </p:nvSpPr>
          <p:spPr bwMode="auto">
            <a:xfrm rot="10800000">
              <a:off x="465719" y="1295954"/>
              <a:ext cx="1658494" cy="740511"/>
            </a:xfrm>
            <a:custGeom>
              <a:avLst/>
              <a:gdLst>
                <a:gd name="T0" fmla="*/ 260531822 w 7875"/>
                <a:gd name="T1" fmla="*/ 76882102 h 3594"/>
                <a:gd name="T2" fmla="*/ 349238401 w 7875"/>
                <a:gd name="T3" fmla="*/ 0 h 3594"/>
                <a:gd name="T4" fmla="*/ 87331766 w 7875"/>
                <a:gd name="T5" fmla="*/ 0 h 3594"/>
                <a:gd name="T6" fmla="*/ 0 w 7875"/>
                <a:gd name="T7" fmla="*/ 76882102 h 3594"/>
                <a:gd name="T8" fmla="*/ 87331766 w 7875"/>
                <a:gd name="T9" fmla="*/ 152533110 h 3594"/>
                <a:gd name="T10" fmla="*/ 349238401 w 7875"/>
                <a:gd name="T11" fmla="*/ 152533110 h 3594"/>
                <a:gd name="T12" fmla="*/ 260531822 w 7875"/>
                <a:gd name="T13" fmla="*/ 76882102 h 35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gradFill>
              <a:gsLst>
                <a:gs pos="47000">
                  <a:schemeClr val="accent3"/>
                </a:gs>
                <a:gs pos="100000">
                  <a:schemeClr val="accent3">
                    <a:lumMod val="75000"/>
                  </a:schemeClr>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400">
                <a:cs typeface="+mn-ea"/>
                <a:sym typeface="+mn-lt"/>
              </a:endParaRPr>
            </a:p>
          </p:txBody>
        </p:sp>
        <p:sp>
          <p:nvSpPr>
            <p:cNvPr id="35858" name="Freeform 41"/>
            <p:cNvSpPr>
              <a:spLocks noEditPoints="1" noChangeArrowheads="1"/>
            </p:cNvSpPr>
            <p:nvPr/>
          </p:nvSpPr>
          <p:spPr bwMode="auto">
            <a:xfrm>
              <a:off x="1089592" y="1430439"/>
              <a:ext cx="458072" cy="416658"/>
            </a:xfrm>
            <a:custGeom>
              <a:avLst/>
              <a:gdLst>
                <a:gd name="T0" fmla="*/ 2147483647 w 67"/>
                <a:gd name="T1" fmla="*/ 96449383 h 60"/>
                <a:gd name="T2" fmla="*/ 2147483647 w 67"/>
                <a:gd name="T3" fmla="*/ 0 h 60"/>
                <a:gd name="T4" fmla="*/ 2147483647 w 67"/>
                <a:gd name="T5" fmla="*/ 0 h 60"/>
                <a:gd name="T6" fmla="*/ 2056695422 w 67"/>
                <a:gd name="T7" fmla="*/ 96449383 h 60"/>
                <a:gd name="T8" fmla="*/ 2056695422 w 67"/>
                <a:gd name="T9" fmla="*/ 241119985 h 60"/>
                <a:gd name="T10" fmla="*/ 2147483647 w 67"/>
                <a:gd name="T11" fmla="*/ 675124846 h 60"/>
                <a:gd name="T12" fmla="*/ 2147483647 w 67"/>
                <a:gd name="T13" fmla="*/ 96449383 h 60"/>
                <a:gd name="T14" fmla="*/ 2147483647 w 67"/>
                <a:gd name="T15" fmla="*/ 1494920294 h 60"/>
                <a:gd name="T16" fmla="*/ 1682751421 w 67"/>
                <a:gd name="T17" fmla="*/ 96449383 h 60"/>
                <a:gd name="T18" fmla="*/ 1449038985 w 67"/>
                <a:gd name="T19" fmla="*/ 96449383 h 60"/>
                <a:gd name="T20" fmla="*/ 93487709 w 67"/>
                <a:gd name="T21" fmla="*/ 1494920294 h 60"/>
                <a:gd name="T22" fmla="*/ 93487709 w 67"/>
                <a:gd name="T23" fmla="*/ 1736040279 h 60"/>
                <a:gd name="T24" fmla="*/ 186975419 w 67"/>
                <a:gd name="T25" fmla="*/ 1784261498 h 60"/>
                <a:gd name="T26" fmla="*/ 327200146 w 67"/>
                <a:gd name="T27" fmla="*/ 1736040279 h 60"/>
                <a:gd name="T28" fmla="*/ 1589263712 w 67"/>
                <a:gd name="T29" fmla="*/ 434011806 h 60"/>
                <a:gd name="T30" fmla="*/ 2147483647 w 67"/>
                <a:gd name="T31" fmla="*/ 1736040279 h 60"/>
                <a:gd name="T32" fmla="*/ 2147483647 w 67"/>
                <a:gd name="T33" fmla="*/ 1736040279 h 60"/>
                <a:gd name="T34" fmla="*/ 2147483647 w 67"/>
                <a:gd name="T35" fmla="*/ 1494920294 h 60"/>
                <a:gd name="T36" fmla="*/ 420687855 w 67"/>
                <a:gd name="T37" fmla="*/ 1784261498 h 60"/>
                <a:gd name="T38" fmla="*/ 420687855 w 67"/>
                <a:gd name="T39" fmla="*/ 2147483647 h 60"/>
                <a:gd name="T40" fmla="*/ 607663274 w 67"/>
                <a:gd name="T41" fmla="*/ 2147483647 h 60"/>
                <a:gd name="T42" fmla="*/ 1308807421 w 67"/>
                <a:gd name="T43" fmla="*/ 2147483647 h 60"/>
                <a:gd name="T44" fmla="*/ 1308807421 w 67"/>
                <a:gd name="T45" fmla="*/ 2025381482 h 60"/>
                <a:gd name="T46" fmla="*/ 1355551275 w 67"/>
                <a:gd name="T47" fmla="*/ 1977153319 h 60"/>
                <a:gd name="T48" fmla="*/ 1776239131 w 67"/>
                <a:gd name="T49" fmla="*/ 1977153319 h 60"/>
                <a:gd name="T50" fmla="*/ 1822982985 w 67"/>
                <a:gd name="T51" fmla="*/ 2025381482 h 60"/>
                <a:gd name="T52" fmla="*/ 1822982985 w 67"/>
                <a:gd name="T53" fmla="*/ 2147483647 h 60"/>
                <a:gd name="T54" fmla="*/ 2147483647 w 67"/>
                <a:gd name="T55" fmla="*/ 2147483647 h 60"/>
                <a:gd name="T56" fmla="*/ 2147483647 w 67"/>
                <a:gd name="T57" fmla="*/ 2147483647 h 60"/>
                <a:gd name="T58" fmla="*/ 2147483647 w 67"/>
                <a:gd name="T59" fmla="*/ 1832482717 h 60"/>
                <a:gd name="T60" fmla="*/ 1589263712 w 67"/>
                <a:gd name="T61" fmla="*/ 626903627 h 60"/>
                <a:gd name="T62" fmla="*/ 420687855 w 67"/>
                <a:gd name="T63" fmla="*/ 178426149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cs typeface="+mn-ea"/>
                <a:sym typeface="+mn-lt"/>
              </a:endParaRPr>
            </a:p>
          </p:txBody>
        </p:sp>
      </p:grpSp>
      <p:sp>
        <p:nvSpPr>
          <p:cNvPr id="40" name="TextBox 39"/>
          <p:cNvSpPr txBox="1">
            <a:spLocks noChangeArrowheads="1"/>
          </p:cNvSpPr>
          <p:nvPr/>
        </p:nvSpPr>
        <p:spPr bwMode="auto">
          <a:xfrm>
            <a:off x="3274484" y="1654863"/>
            <a:ext cx="7804149" cy="473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307" tIns="52153" rIns="104307" bIns="52153">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indent="179705">
              <a:lnSpc>
                <a:spcPct val="130000"/>
              </a:lnSpc>
            </a:pPr>
            <a:r>
              <a:rPr lang="zh-CN" altLang="en-US" dirty="0">
                <a:latin typeface="黑体" panose="02010609060101010101" charset="-122"/>
                <a:ea typeface="黑体" panose="02010609060101010101" charset="-122"/>
              </a:rPr>
              <a:t>上海加强对工业企业污染物排放的管理和监测，推广清洁能源，同时加大对机动车尾气的监管和治理，推动新能源汽车的推广和使用，提高大气污染治理的效果。</a:t>
            </a:r>
            <a:endParaRPr lang="en-US" altLang="zh-CN" dirty="0">
              <a:latin typeface="黑体" panose="02010609060101010101" charset="-122"/>
              <a:ea typeface="黑体" panose="02010609060101010101" charset="-122"/>
            </a:endParaRPr>
          </a:p>
          <a:p>
            <a:pPr indent="179705">
              <a:lnSpc>
                <a:spcPct val="130000"/>
              </a:lnSpc>
            </a:pPr>
            <a:r>
              <a:rPr lang="zh-CN" altLang="en-US" dirty="0">
                <a:latin typeface="黑体" panose="02010609060101010101" charset="-122"/>
                <a:ea typeface="黑体" panose="02010609060101010101" charset="-122"/>
              </a:rPr>
              <a:t>加强水资源管理和水环境保护工作，提升水资源利用效率。确保水资源的可持续利用和供应安全。同时致力于推行生活垃圾分类制度，提倡垃圾减量、资源化利用和无害化处理。</a:t>
            </a:r>
            <a:endParaRPr lang="zh-CN" altLang="en-US" dirty="0">
              <a:latin typeface="黑体" panose="02010609060101010101" charset="-122"/>
              <a:ea typeface="黑体" panose="02010609060101010101" charset="-122"/>
            </a:endParaRPr>
          </a:p>
          <a:p>
            <a:pPr indent="179705">
              <a:lnSpc>
                <a:spcPct val="130000"/>
              </a:lnSpc>
            </a:pPr>
            <a:r>
              <a:rPr lang="zh-CN" altLang="en-US" dirty="0">
                <a:latin typeface="黑体" panose="02010609060101010101" charset="-122"/>
                <a:ea typeface="黑体" panose="02010609060101010101" charset="-122"/>
              </a:rPr>
              <a:t>注重生态保护和绿化建设，加强城市生态系统建设和保护。通过开展植树造林、湿地保护、生态修复和城市绿化等措施，提高城市的生态环境质量，积极推进低碳发展，减少温室气体排放。</a:t>
            </a:r>
            <a:endParaRPr lang="en-US" altLang="zh-CN" dirty="0">
              <a:latin typeface="黑体" panose="02010609060101010101" charset="-122"/>
              <a:ea typeface="黑体" panose="02010609060101010101" charset="-122"/>
            </a:endParaRPr>
          </a:p>
          <a:p>
            <a:pPr indent="179705">
              <a:lnSpc>
                <a:spcPct val="130000"/>
              </a:lnSpc>
            </a:pPr>
            <a:endParaRPr lang="en-US" altLang="zh-CN" dirty="0">
              <a:latin typeface="黑体" panose="02010609060101010101" charset="-122"/>
              <a:ea typeface="黑体" panose="02010609060101010101" charset="-122"/>
            </a:endParaRPr>
          </a:p>
          <a:p>
            <a:pPr indent="179705">
              <a:lnSpc>
                <a:spcPct val="130000"/>
              </a:lnSpc>
            </a:pPr>
            <a:r>
              <a:rPr lang="zh-CN" altLang="en-US" dirty="0">
                <a:latin typeface="黑体" panose="02010609060101010101" charset="-122"/>
                <a:ea typeface="黑体" panose="02010609060101010101" charset="-122"/>
              </a:rPr>
              <a:t>这些行动使得上海在环境保护方面取得了显著进展，促进了城市环境的改善和可持续发展。上海将继续加强环境保护工作，推动绿色发展和生态文明建设，为满足中国现代化的需求作出更大贡献。</a:t>
            </a:r>
            <a:endParaRPr lang="zh-CN" altLang="en-US" dirty="0">
              <a:latin typeface="黑体" panose="02010609060101010101" charset="-122"/>
              <a:ea typeface="黑体" panose="02010609060101010101" charset="-122"/>
            </a:endParaRPr>
          </a:p>
        </p:txBody>
      </p:sp>
      <p:sp>
        <p:nvSpPr>
          <p:cNvPr id="41" name="TextBox 40"/>
          <p:cNvSpPr txBox="1">
            <a:spLocks noChangeArrowheads="1"/>
          </p:cNvSpPr>
          <p:nvPr/>
        </p:nvSpPr>
        <p:spPr bwMode="auto">
          <a:xfrm>
            <a:off x="3274484" y="1130300"/>
            <a:ext cx="3217333" cy="357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19" tIns="34509" rIns="69019" bIns="3450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865" b="1" dirty="0">
                <a:solidFill>
                  <a:srgbClr val="404040"/>
                </a:solidFill>
                <a:latin typeface="+mn-lt"/>
                <a:ea typeface="+mn-ea"/>
                <a:cs typeface="+mn-ea"/>
                <a:sym typeface="+mn-lt"/>
              </a:rPr>
              <a:t>环境保护</a:t>
            </a:r>
            <a:endParaRPr lang="zh-CN" altLang="en-US" sz="1865" b="1" dirty="0">
              <a:solidFill>
                <a:srgbClr val="404040"/>
              </a:solidFill>
              <a:latin typeface="+mn-lt"/>
              <a:ea typeface="+mn-ea"/>
              <a:cs typeface="+mn-ea"/>
              <a:sym typeface="+mn-lt"/>
            </a:endParaRPr>
          </a:p>
        </p:txBody>
      </p:sp>
      <p:sp>
        <p:nvSpPr>
          <p:cNvPr id="24" name="TextBox 25"/>
          <p:cNvSpPr txBox="1">
            <a:spLocks noChangeArrowheads="1"/>
          </p:cNvSpPr>
          <p:nvPr/>
        </p:nvSpPr>
        <p:spPr bwMode="auto">
          <a:xfrm>
            <a:off x="324188" y="37195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城市建设实践</a:t>
            </a:r>
            <a:endParaRPr lang="zh-CN" altLang="en-US" sz="2400" b="1"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0-#ppt_w/2"/>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016905" y="2207506"/>
            <a:ext cx="2936096" cy="2507184"/>
            <a:chOff x="2321705" y="2270688"/>
            <a:chExt cx="2936096" cy="2507184"/>
          </a:xfrm>
        </p:grpSpPr>
        <p:pic>
          <p:nvPicPr>
            <p:cNvPr id="3" name="图片 2"/>
            <p:cNvPicPr>
              <a:picLocks noChangeAspect="1"/>
            </p:cNvPicPr>
            <p:nvPr/>
          </p:nvPicPr>
          <p:blipFill>
            <a:blip r:embed="rId1" cstate="screen"/>
            <a:stretch>
              <a:fillRect/>
            </a:stretch>
          </p:blipFill>
          <p:spPr>
            <a:xfrm>
              <a:off x="2321705" y="2270688"/>
              <a:ext cx="2936096" cy="2507184"/>
            </a:xfrm>
            <a:prstGeom prst="rect">
              <a:avLst/>
            </a:prstGeom>
          </p:spPr>
        </p:pic>
        <p:sp>
          <p:nvSpPr>
            <p:cNvPr id="4" name="椭圆 3"/>
            <p:cNvSpPr/>
            <p:nvPr/>
          </p:nvSpPr>
          <p:spPr>
            <a:xfrm>
              <a:off x="3089528" y="2741103"/>
              <a:ext cx="1302155" cy="1302155"/>
            </a:xfrm>
            <a:prstGeom prst="ellipse">
              <a:avLst/>
            </a:prstGeom>
            <a:solidFill>
              <a:schemeClr val="bg1"/>
            </a:solidFill>
            <a:ln>
              <a:noFill/>
            </a:ln>
            <a:effectLst>
              <a:outerShdw blurRad="63500" sx="106000" sy="10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237076" y="2935863"/>
              <a:ext cx="1007057" cy="830997"/>
            </a:xfrm>
            <a:prstGeom prst="rect">
              <a:avLst/>
            </a:prstGeom>
            <a:noFill/>
          </p:spPr>
          <p:txBody>
            <a:bodyPr wrap="square" rtlCol="0">
              <a:spAutoFit/>
            </a:bodyPr>
            <a:lstStyle/>
            <a:p>
              <a:pPr algn="ctr"/>
              <a:r>
                <a:rPr lang="en-US" altLang="zh-CN" sz="4800" dirty="0">
                  <a:solidFill>
                    <a:schemeClr val="accent3"/>
                  </a:solidFill>
                  <a:cs typeface="+mn-ea"/>
                  <a:sym typeface="+mn-lt"/>
                </a:rPr>
                <a:t>04</a:t>
              </a:r>
              <a:endParaRPr lang="zh-CN" altLang="en-US" sz="4800" dirty="0">
                <a:solidFill>
                  <a:schemeClr val="accent3"/>
                </a:solidFill>
                <a:cs typeface="+mn-ea"/>
                <a:sym typeface="+mn-lt"/>
              </a:endParaRPr>
            </a:p>
          </p:txBody>
        </p:sp>
      </p:grpSp>
      <p:sp>
        <p:nvSpPr>
          <p:cNvPr id="51" name="文本框 50"/>
          <p:cNvSpPr txBox="1"/>
          <p:nvPr/>
        </p:nvSpPr>
        <p:spPr>
          <a:xfrm>
            <a:off x="5362998" y="2554477"/>
            <a:ext cx="4110613" cy="707886"/>
          </a:xfrm>
          <a:prstGeom prst="rect">
            <a:avLst/>
          </a:prstGeom>
          <a:noFill/>
        </p:spPr>
        <p:txBody>
          <a:bodyPr wrap="square" rtlCol="0">
            <a:spAutoFit/>
          </a:bodyPr>
          <a:lstStyle/>
          <a:p>
            <a:r>
              <a:rPr lang="zh-CN" altLang="en-US" sz="4000" b="1" dirty="0">
                <a:solidFill>
                  <a:schemeClr val="accent3"/>
                </a:solidFill>
                <a:cs typeface="+mn-ea"/>
                <a:sym typeface="+mn-lt"/>
              </a:rPr>
              <a:t>总结</a:t>
            </a:r>
            <a:endParaRPr lang="zh-CN" altLang="en-US" sz="4000" b="1" dirty="0">
              <a:solidFill>
                <a:schemeClr val="accent3"/>
              </a:solidFill>
              <a:cs typeface="+mn-ea"/>
              <a:sym typeface="+mn-lt"/>
            </a:endParaRPr>
          </a:p>
        </p:txBody>
      </p:sp>
      <p:sp>
        <p:nvSpPr>
          <p:cNvPr id="53" name="文本框 52"/>
          <p:cNvSpPr txBox="1"/>
          <p:nvPr/>
        </p:nvSpPr>
        <p:spPr>
          <a:xfrm>
            <a:off x="5274393" y="3472845"/>
            <a:ext cx="5415051" cy="338554"/>
          </a:xfrm>
          <a:prstGeom prst="rect">
            <a:avLst/>
          </a:prstGeom>
          <a:noFill/>
        </p:spPr>
        <p:txBody>
          <a:bodyPr wrap="square" rtlCol="0">
            <a:spAutoFit/>
          </a:bodyPr>
          <a:lstStyle/>
          <a:p>
            <a:r>
              <a:rPr lang="en-US" altLang="zh-CN" sz="1600" dirty="0">
                <a:solidFill>
                  <a:schemeClr val="tx1">
                    <a:lumMod val="75000"/>
                    <a:lumOff val="25000"/>
                  </a:schemeClr>
                </a:solidFill>
                <a:latin typeface="Times New Roman" panose="02020603050405020304" pitchFamily="18" charset="0"/>
                <a:cs typeface="Times New Roman" panose="02020603050405020304" pitchFamily="18" charset="0"/>
                <a:sym typeface="+mn-lt"/>
              </a:rPr>
              <a:t>Sum up</a:t>
            </a:r>
            <a:endParaRPr lang="en-US" altLang="zh-CN" sz="1600"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cxnSp>
        <p:nvCxnSpPr>
          <p:cNvPr id="21" name="直接连接符 20"/>
          <p:cNvCxnSpPr/>
          <p:nvPr/>
        </p:nvCxnSpPr>
        <p:spPr>
          <a:xfrm>
            <a:off x="5362998" y="3262363"/>
            <a:ext cx="318799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down)">
                                      <p:cBhvr>
                                        <p:cTn id="8" dur="500"/>
                                        <p:tgtEl>
                                          <p:spTgt spid="19"/>
                                        </p:tgtEl>
                                      </p:cBhvr>
                                    </p:animEffect>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900" decel="100000" fill="hold"/>
                                        <p:tgtEl>
                                          <p:spTgt spid="51"/>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7594600" y="1970678"/>
            <a:ext cx="1210570" cy="3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algn="r"/>
            <a:r>
              <a:rPr lang="zh-CN" altLang="en-US" sz="1600" b="1" dirty="0">
                <a:solidFill>
                  <a:schemeClr val="accent2"/>
                </a:solidFill>
                <a:cs typeface="+mn-ea"/>
                <a:sym typeface="+mn-lt"/>
              </a:rPr>
              <a:t>政府的支持</a:t>
            </a:r>
            <a:endParaRPr lang="en-US" altLang="zh-CN" sz="1600" b="1" dirty="0">
              <a:solidFill>
                <a:schemeClr val="accent2"/>
              </a:solidFill>
              <a:cs typeface="+mn-ea"/>
              <a:sym typeface="+mn-lt"/>
            </a:endParaRPr>
          </a:p>
        </p:txBody>
      </p:sp>
      <p:sp>
        <p:nvSpPr>
          <p:cNvPr id="4" name="矩形 3"/>
          <p:cNvSpPr>
            <a:spLocks noChangeArrowheads="1"/>
          </p:cNvSpPr>
          <p:nvPr/>
        </p:nvSpPr>
        <p:spPr bwMode="auto">
          <a:xfrm>
            <a:off x="7594600" y="4112685"/>
            <a:ext cx="1005385" cy="3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r>
              <a:rPr lang="zh-CN" altLang="en-US" sz="1600" b="1" dirty="0">
                <a:solidFill>
                  <a:schemeClr val="accent3">
                    <a:lumMod val="75000"/>
                  </a:schemeClr>
                </a:solidFill>
                <a:cs typeface="+mn-ea"/>
                <a:sym typeface="+mn-lt"/>
              </a:rPr>
              <a:t>城市建设</a:t>
            </a:r>
            <a:endParaRPr lang="en-US" altLang="zh-CN" sz="1600" b="1" dirty="0">
              <a:solidFill>
                <a:schemeClr val="accent3">
                  <a:lumMod val="75000"/>
                </a:schemeClr>
              </a:solidFill>
              <a:cs typeface="+mn-ea"/>
              <a:sym typeface="+mn-lt"/>
            </a:endParaRPr>
          </a:p>
        </p:txBody>
      </p:sp>
      <p:sp>
        <p:nvSpPr>
          <p:cNvPr id="5" name="矩形 4"/>
          <p:cNvSpPr>
            <a:spLocks noChangeArrowheads="1"/>
          </p:cNvSpPr>
          <p:nvPr/>
        </p:nvSpPr>
        <p:spPr bwMode="auto">
          <a:xfrm>
            <a:off x="3097773" y="2991023"/>
            <a:ext cx="1005385" cy="33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algn="r"/>
            <a:r>
              <a:rPr lang="zh-CN" altLang="en-US" sz="1600" b="1" dirty="0">
                <a:solidFill>
                  <a:schemeClr val="accent2"/>
                </a:solidFill>
                <a:cs typeface="+mn-ea"/>
                <a:sym typeface="+mn-lt"/>
              </a:rPr>
              <a:t>社会稳定</a:t>
            </a:r>
            <a:endParaRPr lang="en-US" altLang="zh-CN" sz="1600" b="1" dirty="0">
              <a:solidFill>
                <a:schemeClr val="accent2"/>
              </a:solidFill>
              <a:cs typeface="+mn-ea"/>
              <a:sym typeface="+mn-lt"/>
            </a:endParaRPr>
          </a:p>
        </p:txBody>
      </p:sp>
      <p:sp>
        <p:nvSpPr>
          <p:cNvPr id="6" name="等腰三角形 5"/>
          <p:cNvSpPr>
            <a:spLocks noChangeAspect="1" noChangeArrowheads="1"/>
          </p:cNvSpPr>
          <p:nvPr/>
        </p:nvSpPr>
        <p:spPr bwMode="auto">
          <a:xfrm rot="5400000" flipV="1">
            <a:off x="7297209" y="2443692"/>
            <a:ext cx="241300" cy="205317"/>
          </a:xfrm>
          <a:prstGeom prst="triangle">
            <a:avLst>
              <a:gd name="adj" fmla="val 50000"/>
            </a:avLst>
          </a:prstGeom>
          <a:gradFill>
            <a:gsLst>
              <a:gs pos="47000">
                <a:schemeClr val="accent3"/>
              </a:gs>
              <a:gs pos="100000">
                <a:schemeClr val="accent3">
                  <a:lumMod val="75000"/>
                </a:schemeClr>
              </a:gs>
            </a:gsLst>
            <a:lin ang="0" scaled="1"/>
          </a:gradFill>
          <a:ln>
            <a:noFill/>
          </a:ln>
        </p:spPr>
        <p:txBody>
          <a:bodyPr lIns="91431" tIns="45716" rIns="91431" bIns="45716" anchor="ctr"/>
          <a:lstStyle/>
          <a:p>
            <a:pPr algn="ctr" eaLnBrk="1" hangingPunct="1">
              <a:buFont typeface="Arial" panose="020B0604020202020204" pitchFamily="34" charset="0"/>
              <a:buNone/>
            </a:pPr>
            <a:endParaRPr lang="zh-CN" altLang="zh-CN" sz="2000">
              <a:solidFill>
                <a:srgbClr val="595959"/>
              </a:solidFill>
              <a:cs typeface="+mn-ea"/>
              <a:sym typeface="+mn-lt"/>
            </a:endParaRPr>
          </a:p>
        </p:txBody>
      </p:sp>
      <p:sp>
        <p:nvSpPr>
          <p:cNvPr id="7" name="矩形 47"/>
          <p:cNvSpPr>
            <a:spLocks noChangeArrowheads="1"/>
          </p:cNvSpPr>
          <p:nvPr/>
        </p:nvSpPr>
        <p:spPr bwMode="auto">
          <a:xfrm>
            <a:off x="7594600" y="2349501"/>
            <a:ext cx="3168650" cy="162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just">
              <a:lnSpc>
                <a:spcPct val="120000"/>
              </a:lnSpc>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中国式现代化强调政府在经济和社会发展中的主导作用。中国政府通过制定和执行发展计划，推动产业升级和基础设施建设，加强社会保障和公共服务，推动经济、社会和环境的可持续发展。</a:t>
            </a:r>
            <a:endParaRPr lang="zh-CN" altLang="en-US" sz="1400" dirty="0">
              <a:solidFill>
                <a:schemeClr val="tx1">
                  <a:lumMod val="75000"/>
                  <a:lumOff val="25000"/>
                </a:schemeClr>
              </a:solidFill>
              <a:latin typeface="黑体" panose="02010609060101010101" charset="-122"/>
              <a:ea typeface="黑体" panose="02010609060101010101" charset="-122"/>
              <a:cs typeface="+mn-ea"/>
              <a:sym typeface="+mn-lt"/>
            </a:endParaRPr>
          </a:p>
        </p:txBody>
      </p:sp>
      <p:sp>
        <p:nvSpPr>
          <p:cNvPr id="9" name="等腰三角形 18"/>
          <p:cNvSpPr>
            <a:spLocks noChangeAspect="1" noChangeArrowheads="1"/>
          </p:cNvSpPr>
          <p:nvPr/>
        </p:nvSpPr>
        <p:spPr bwMode="auto">
          <a:xfrm rot="5400000" flipV="1">
            <a:off x="7298267" y="4627034"/>
            <a:ext cx="239184" cy="205317"/>
          </a:xfrm>
          <a:prstGeom prst="triangle">
            <a:avLst>
              <a:gd name="adj" fmla="val 50000"/>
            </a:avLst>
          </a:prstGeom>
          <a:gradFill>
            <a:gsLst>
              <a:gs pos="47000">
                <a:schemeClr val="accent3"/>
              </a:gs>
              <a:gs pos="100000">
                <a:schemeClr val="accent3">
                  <a:lumMod val="75000"/>
                </a:schemeClr>
              </a:gs>
            </a:gsLst>
            <a:lin ang="0" scaled="1"/>
          </a:gradFill>
          <a:ln>
            <a:noFill/>
          </a:ln>
        </p:spPr>
        <p:txBody>
          <a:bodyPr lIns="91431" tIns="45716" rIns="91431" bIns="45716" anchor="ctr"/>
          <a:lstStyle/>
          <a:p>
            <a:pPr algn="ctr" eaLnBrk="1" hangingPunct="1">
              <a:buFont typeface="Arial" panose="020B0604020202020204" pitchFamily="34" charset="0"/>
              <a:buNone/>
            </a:pPr>
            <a:endParaRPr lang="zh-CN" altLang="zh-CN" sz="2000">
              <a:solidFill>
                <a:srgbClr val="595959"/>
              </a:solidFill>
              <a:cs typeface="+mn-ea"/>
              <a:sym typeface="+mn-lt"/>
            </a:endParaRPr>
          </a:p>
        </p:txBody>
      </p:sp>
      <p:sp>
        <p:nvSpPr>
          <p:cNvPr id="10" name="矩形 47"/>
          <p:cNvSpPr>
            <a:spLocks noChangeArrowheads="1"/>
          </p:cNvSpPr>
          <p:nvPr/>
        </p:nvSpPr>
        <p:spPr bwMode="auto">
          <a:xfrm>
            <a:off x="7594600" y="4531785"/>
            <a:ext cx="3168650" cy="213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just">
              <a:lnSpc>
                <a:spcPct val="120000"/>
              </a:lnSpc>
            </a:pPr>
            <a:r>
              <a:rPr lang="zh-CN" altLang="en-US" sz="1400" dirty="0">
                <a:latin typeface="黑体" panose="02010609060101010101" charset="-122"/>
                <a:ea typeface="黑体" panose="02010609060101010101" charset="-122"/>
              </a:rPr>
              <a:t>上海在城市建设方面取得了令人瞩目的成就。大规模的城市规划和建设使得上海拥有了现代化的交通网络、高楼大厦、国际化的商业区和现代化的住宅区。例如，陆家嘴金融区和外滩地区成为了上海城市发展的标志性地标，展现了中国式现代化的精神与形象。</a:t>
            </a:r>
            <a:endParaRPr lang="zh-CN" altLang="en-US" sz="1200" dirty="0">
              <a:solidFill>
                <a:schemeClr val="tx1">
                  <a:lumMod val="75000"/>
                  <a:lumOff val="25000"/>
                </a:schemeClr>
              </a:solidFill>
              <a:latin typeface="黑体" panose="02010609060101010101" charset="-122"/>
              <a:ea typeface="黑体" panose="02010609060101010101" charset="-122"/>
              <a:cs typeface="+mn-ea"/>
              <a:sym typeface="+mn-lt"/>
            </a:endParaRPr>
          </a:p>
        </p:txBody>
      </p:sp>
      <p:sp>
        <p:nvSpPr>
          <p:cNvPr id="11" name="等腰三角形 18"/>
          <p:cNvSpPr>
            <a:spLocks noChangeAspect="1" noChangeArrowheads="1"/>
          </p:cNvSpPr>
          <p:nvPr/>
        </p:nvSpPr>
        <p:spPr bwMode="auto">
          <a:xfrm rot="16200000" flipH="1" flipV="1">
            <a:off x="4228043" y="3495676"/>
            <a:ext cx="239184" cy="207433"/>
          </a:xfrm>
          <a:prstGeom prst="triangle">
            <a:avLst>
              <a:gd name="adj" fmla="val 50000"/>
            </a:avLst>
          </a:prstGeom>
          <a:solidFill>
            <a:schemeClr val="accent1"/>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ctr" eaLnBrk="1" fontAlgn="auto" hangingPunct="1">
              <a:spcBef>
                <a:spcPct val="0"/>
              </a:spcBef>
              <a:buFont typeface="Arial" panose="020B0604020202020204" pitchFamily="34" charset="0"/>
              <a:buNone/>
              <a:defRPr/>
            </a:pPr>
            <a:endParaRPr lang="zh-CN" altLang="zh-CN" sz="2000" noProof="1">
              <a:solidFill>
                <a:schemeClr val="accent3">
                  <a:lumMod val="75000"/>
                </a:schemeClr>
              </a:solidFill>
              <a:latin typeface="+mn-lt"/>
              <a:ea typeface="+mn-ea"/>
              <a:cs typeface="+mn-ea"/>
              <a:sym typeface="+mn-lt"/>
            </a:endParaRPr>
          </a:p>
        </p:txBody>
      </p:sp>
      <p:sp>
        <p:nvSpPr>
          <p:cNvPr id="12" name="矩形 47"/>
          <p:cNvSpPr>
            <a:spLocks noChangeArrowheads="1"/>
          </p:cNvSpPr>
          <p:nvPr/>
        </p:nvSpPr>
        <p:spPr bwMode="auto">
          <a:xfrm>
            <a:off x="1009651" y="3401485"/>
            <a:ext cx="3170768" cy="160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just">
              <a:lnSpc>
                <a:spcPct val="120000"/>
              </a:lnSpc>
            </a:pPr>
            <a:r>
              <a:rPr lang="zh-CN" altLang="en-US" sz="1400" dirty="0">
                <a:solidFill>
                  <a:schemeClr val="tx1">
                    <a:lumMod val="75000"/>
                    <a:lumOff val="25000"/>
                  </a:schemeClr>
                </a:solidFill>
                <a:latin typeface="黑体" panose="02010609060101010101" charset="-122"/>
                <a:ea typeface="黑体" panose="02010609060101010101" charset="-122"/>
                <a:cs typeface="+mn-ea"/>
                <a:sym typeface="+mn-lt"/>
              </a:rPr>
              <a:t>上海注重社会治理，通过创新社区管理、便民服务、环境保护等举措，提高居民的生活质量和幸福感。同时，政府还积极推进社会公平与公正，推动城乡居民的基本公共服务均等化，增进社会和谐稳定。</a:t>
            </a:r>
            <a:endParaRPr lang="zh-CN" altLang="en-US" sz="1400" dirty="0">
              <a:solidFill>
                <a:schemeClr val="tx1">
                  <a:lumMod val="75000"/>
                  <a:lumOff val="25000"/>
                </a:schemeClr>
              </a:solidFill>
              <a:latin typeface="黑体" panose="02010609060101010101" charset="-122"/>
              <a:ea typeface="黑体" panose="02010609060101010101" charset="-122"/>
              <a:cs typeface="+mn-ea"/>
              <a:sym typeface="+mn-lt"/>
            </a:endParaRPr>
          </a:p>
        </p:txBody>
      </p:sp>
      <p:sp>
        <p:nvSpPr>
          <p:cNvPr id="13" name="形状 12"/>
          <p:cNvSpPr/>
          <p:nvPr/>
        </p:nvSpPr>
        <p:spPr>
          <a:xfrm>
            <a:off x="4595285" y="2918884"/>
            <a:ext cx="1866900" cy="1869016"/>
          </a:xfrm>
          <a:prstGeom prst="leftCircularArrow">
            <a:avLst>
              <a:gd name="adj1" fmla="val 8909"/>
              <a:gd name="adj2" fmla="val 1142322"/>
              <a:gd name="adj3" fmla="val 6293598"/>
              <a:gd name="adj4" fmla="val 18900002"/>
              <a:gd name="adj5" fmla="val 12500"/>
            </a:avLst>
          </a:prstGeom>
          <a:gradFill>
            <a:gsLst>
              <a:gs pos="0">
                <a:schemeClr val="accent2">
                  <a:lumMod val="60000"/>
                  <a:lumOff val="40000"/>
                </a:schemeClr>
              </a:gs>
              <a:gs pos="66000">
                <a:schemeClr val="accent2"/>
              </a:gs>
            </a:gsLst>
            <a:lin ang="0" scaled="1"/>
          </a:grad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cs typeface="+mn-ea"/>
              <a:sym typeface="+mn-lt"/>
            </a:endParaRPr>
          </a:p>
        </p:txBody>
      </p:sp>
      <p:sp>
        <p:nvSpPr>
          <p:cNvPr id="14" name="空心弧 13"/>
          <p:cNvSpPr/>
          <p:nvPr/>
        </p:nvSpPr>
        <p:spPr>
          <a:xfrm>
            <a:off x="5264152" y="4142318"/>
            <a:ext cx="1604433" cy="1604433"/>
          </a:xfrm>
          <a:prstGeom prst="blockArc">
            <a:avLst>
              <a:gd name="adj1" fmla="val 13624405"/>
              <a:gd name="adj2" fmla="val 17228224"/>
              <a:gd name="adj3" fmla="val 11481"/>
            </a:avLst>
          </a:prstGeom>
          <a:gradFill>
            <a:gsLst>
              <a:gs pos="47000">
                <a:schemeClr val="accent3"/>
              </a:gs>
              <a:gs pos="100000">
                <a:schemeClr val="accent3">
                  <a:lumMod val="75000"/>
                </a:schemeClr>
              </a:gs>
            </a:gsLst>
            <a:lin ang="0" scaled="1"/>
          </a:grad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cs typeface="+mn-ea"/>
              <a:sym typeface="+mn-lt"/>
            </a:endParaRPr>
          </a:p>
        </p:txBody>
      </p:sp>
      <p:sp>
        <p:nvSpPr>
          <p:cNvPr id="15" name="空心弧 14"/>
          <p:cNvSpPr/>
          <p:nvPr/>
        </p:nvSpPr>
        <p:spPr>
          <a:xfrm>
            <a:off x="5264152" y="4142318"/>
            <a:ext cx="1604433" cy="1604433"/>
          </a:xfrm>
          <a:prstGeom prst="blockArc">
            <a:avLst>
              <a:gd name="adj1" fmla="val 17085111"/>
              <a:gd name="adj2" fmla="val 10799997"/>
              <a:gd name="adj3" fmla="val 11504"/>
            </a:avLst>
          </a:prstGeom>
          <a:gradFill>
            <a:gsLst>
              <a:gs pos="47000">
                <a:schemeClr val="accent3"/>
              </a:gs>
              <a:gs pos="100000">
                <a:schemeClr val="accent3">
                  <a:lumMod val="75000"/>
                </a:schemeClr>
              </a:gs>
            </a:gsLst>
            <a:lin ang="0" scaled="1"/>
          </a:grad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cs typeface="+mn-ea"/>
              <a:sym typeface="+mn-lt"/>
            </a:endParaRPr>
          </a:p>
        </p:txBody>
      </p:sp>
      <p:sp>
        <p:nvSpPr>
          <p:cNvPr id="16" name="任意多边形 15"/>
          <p:cNvSpPr/>
          <p:nvPr/>
        </p:nvSpPr>
        <p:spPr>
          <a:xfrm rot="17307692">
            <a:off x="5621867" y="2400300"/>
            <a:ext cx="1619251" cy="874184"/>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defRPr/>
            </a:pPr>
            <a:endParaRPr lang="zh-CN" altLang="en-US" sz="2535" noProof="1">
              <a:solidFill>
                <a:schemeClr val="accent1">
                  <a:lumMod val="75000"/>
                </a:schemeClr>
              </a:solidFill>
              <a:cs typeface="+mn-ea"/>
              <a:sym typeface="+mn-lt"/>
            </a:endParaRPr>
          </a:p>
        </p:txBody>
      </p:sp>
      <p:sp>
        <p:nvSpPr>
          <p:cNvPr id="17" name="任意多边形 16"/>
          <p:cNvSpPr/>
          <p:nvPr/>
        </p:nvSpPr>
        <p:spPr>
          <a:xfrm rot="17307692">
            <a:off x="5224991" y="1950509"/>
            <a:ext cx="1064684" cy="745067"/>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defRPr/>
            </a:pPr>
            <a:endParaRPr lang="zh-CN" altLang="en-US" sz="2535" noProof="1">
              <a:solidFill>
                <a:schemeClr val="accent1">
                  <a:lumMod val="75000"/>
                </a:schemeClr>
              </a:solidFill>
              <a:cs typeface="+mn-ea"/>
              <a:sym typeface="+mn-lt"/>
            </a:endParaRPr>
          </a:p>
        </p:txBody>
      </p:sp>
      <p:sp>
        <p:nvSpPr>
          <p:cNvPr id="18" name="TextBox 17"/>
          <p:cNvSpPr txBox="1">
            <a:spLocks noChangeArrowheads="1"/>
          </p:cNvSpPr>
          <p:nvPr/>
        </p:nvSpPr>
        <p:spPr bwMode="auto">
          <a:xfrm>
            <a:off x="5778500" y="2252134"/>
            <a:ext cx="673582"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065" b="1" dirty="0">
                <a:solidFill>
                  <a:schemeClr val="accent3">
                    <a:lumMod val="75000"/>
                  </a:schemeClr>
                </a:solidFill>
                <a:latin typeface="+mn-lt"/>
                <a:ea typeface="+mn-ea"/>
                <a:cs typeface="+mn-ea"/>
                <a:sym typeface="+mn-lt"/>
              </a:rPr>
              <a:t>A</a:t>
            </a:r>
            <a:endParaRPr lang="zh-CN" altLang="en-US" sz="5065" b="1" dirty="0">
              <a:solidFill>
                <a:schemeClr val="accent3">
                  <a:lumMod val="75000"/>
                </a:schemeClr>
              </a:solidFill>
              <a:latin typeface="+mn-lt"/>
              <a:ea typeface="+mn-ea"/>
              <a:cs typeface="+mn-ea"/>
              <a:sym typeface="+mn-lt"/>
            </a:endParaRPr>
          </a:p>
        </p:txBody>
      </p:sp>
      <p:sp>
        <p:nvSpPr>
          <p:cNvPr id="19" name="TextBox 18"/>
          <p:cNvSpPr txBox="1">
            <a:spLocks noChangeArrowheads="1"/>
          </p:cNvSpPr>
          <p:nvPr/>
        </p:nvSpPr>
        <p:spPr bwMode="auto">
          <a:xfrm>
            <a:off x="5192184" y="3401485"/>
            <a:ext cx="628698"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065" b="1">
                <a:solidFill>
                  <a:schemeClr val="accent2"/>
                </a:solidFill>
                <a:latin typeface="+mn-lt"/>
                <a:ea typeface="+mn-ea"/>
                <a:cs typeface="+mn-ea"/>
                <a:sym typeface="+mn-lt"/>
              </a:rPr>
              <a:t>B</a:t>
            </a:r>
            <a:endParaRPr lang="zh-CN" altLang="en-US" sz="5065" b="1">
              <a:solidFill>
                <a:schemeClr val="accent2"/>
              </a:solidFill>
              <a:latin typeface="+mn-lt"/>
              <a:ea typeface="+mn-ea"/>
              <a:cs typeface="+mn-ea"/>
              <a:sym typeface="+mn-lt"/>
            </a:endParaRPr>
          </a:p>
        </p:txBody>
      </p:sp>
      <p:sp>
        <p:nvSpPr>
          <p:cNvPr id="20" name="TextBox 19"/>
          <p:cNvSpPr txBox="1">
            <a:spLocks noChangeArrowheads="1"/>
          </p:cNvSpPr>
          <p:nvPr/>
        </p:nvSpPr>
        <p:spPr bwMode="auto">
          <a:xfrm>
            <a:off x="5761567" y="4544485"/>
            <a:ext cx="622286" cy="87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065" b="1" dirty="0">
                <a:solidFill>
                  <a:schemeClr val="accent3">
                    <a:lumMod val="75000"/>
                  </a:schemeClr>
                </a:solidFill>
                <a:latin typeface="+mn-lt"/>
                <a:ea typeface="+mn-ea"/>
                <a:cs typeface="+mn-ea"/>
                <a:sym typeface="+mn-lt"/>
              </a:rPr>
              <a:t>C</a:t>
            </a:r>
            <a:endParaRPr lang="zh-CN" altLang="en-US" sz="5065" b="1" dirty="0">
              <a:solidFill>
                <a:schemeClr val="accent3">
                  <a:lumMod val="75000"/>
                </a:schemeClr>
              </a:solidFill>
              <a:latin typeface="+mn-lt"/>
              <a:ea typeface="+mn-ea"/>
              <a:cs typeface="+mn-ea"/>
              <a:sym typeface="+mn-lt"/>
            </a:endParaRPr>
          </a:p>
        </p:txBody>
      </p:sp>
      <p:sp>
        <p:nvSpPr>
          <p:cNvPr id="21" name="TextBox 25"/>
          <p:cNvSpPr txBox="1">
            <a:spLocks noChangeArrowheads="1"/>
          </p:cNvSpPr>
          <p:nvPr/>
        </p:nvSpPr>
        <p:spPr bwMode="auto">
          <a:xfrm>
            <a:off x="324188" y="371958"/>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总结</a:t>
            </a:r>
            <a:endParaRPr lang="zh-CN" altLang="en-US" sz="2400" b="1" dirty="0">
              <a:solidFill>
                <a:schemeClr val="tx1">
                  <a:lumMod val="75000"/>
                  <a:lumOff val="25000"/>
                </a:schemeClr>
              </a:solidFill>
              <a:latin typeface="+mn-lt"/>
              <a:ea typeface="+mn-ea"/>
              <a:cs typeface="+mn-ea"/>
              <a:sym typeface="+mn-lt"/>
            </a:endParaRPr>
          </a:p>
        </p:txBody>
      </p:sp>
      <p:sp>
        <p:nvSpPr>
          <p:cNvPr id="22" name="矩形 47"/>
          <p:cNvSpPr>
            <a:spLocks noChangeArrowheads="1"/>
          </p:cNvSpPr>
          <p:nvPr/>
        </p:nvSpPr>
        <p:spPr bwMode="auto">
          <a:xfrm>
            <a:off x="550545" y="934921"/>
            <a:ext cx="4577564" cy="1234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20000"/>
              </a:lnSpc>
            </a:pPr>
            <a:r>
              <a:rPr lang="zh-CN" altLang="en-US" sz="1600" dirty="0">
                <a:solidFill>
                  <a:schemeClr val="tx1">
                    <a:lumMod val="75000"/>
                    <a:lumOff val="25000"/>
                  </a:schemeClr>
                </a:solidFill>
                <a:latin typeface="黑体" panose="02010609060101010101" charset="-122"/>
                <a:ea typeface="黑体" panose="02010609060101010101" charset="-122"/>
                <a:cs typeface="+mn-ea"/>
                <a:sym typeface="+mn-lt"/>
              </a:rPr>
              <a:t>  中国式现代化注重经济发展作为现代化的基础。中国通过改革开放政策，积极吸引外资，推动了经济的快速增长。而上海能够成为中国经济发展的领先者，离不开以下几个方面的作用。</a:t>
            </a:r>
            <a:endParaRPr lang="zh-CN" altLang="en-US" sz="1600" dirty="0">
              <a:solidFill>
                <a:schemeClr val="tx1">
                  <a:lumMod val="75000"/>
                  <a:lumOff val="25000"/>
                </a:schemeClr>
              </a:solidFill>
              <a:latin typeface="黑体" panose="02010609060101010101" charset="-122"/>
              <a:ea typeface="黑体" panose="0201060906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350"/>
                                        <p:tgtEl>
                                          <p:spTgt spid="1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600"/>
                                        <p:tgtEl>
                                          <p:spTgt spid="16"/>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26" presetClass="emph" presetSubtype="0" fill="hold" grpId="1" nodeType="withEffect">
                                  <p:stCondLst>
                                    <p:cond delay="0"/>
                                  </p:stCondLst>
                                  <p:childTnLst>
                                    <p:animEffect transition="out" filter="fade">
                                      <p:cBhvr>
                                        <p:cTn id="24" dur="500" tmFilter="0, 0; .2, .5; .8, .5; 1, 0"/>
                                        <p:tgtEl>
                                          <p:spTgt spid="6"/>
                                        </p:tgtEl>
                                      </p:cBhvr>
                                    </p:animEffect>
                                    <p:animScale>
                                      <p:cBhvr>
                                        <p:cTn id="25" dur="250" autoRev="1" fill="hold"/>
                                        <p:tgtEl>
                                          <p:spTgt spid="6"/>
                                        </p:tgtEl>
                                      </p:cBhvr>
                                      <p:by x="105000" y="105000"/>
                                    </p:animScale>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750"/>
                                        <p:tgtEl>
                                          <p:spTgt spid="13"/>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par>
                          <p:cTn id="41" fill="hold">
                            <p:stCondLst>
                              <p:cond delay="4500"/>
                            </p:stCondLst>
                            <p:childTnLst>
                              <p:par>
                                <p:cTn id="42" presetID="1"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par>
                                <p:cTn id="44" presetID="26" presetClass="emph" presetSubtype="0" fill="hold" grpId="1" nodeType="withEffect">
                                  <p:stCondLst>
                                    <p:cond delay="0"/>
                                  </p:stCondLst>
                                  <p:childTnLst>
                                    <p:animEffect transition="out" filter="fade">
                                      <p:cBhvr>
                                        <p:cTn id="45" dur="500" tmFilter="0, 0; .2, .5; .8, .5; 1, 0"/>
                                        <p:tgtEl>
                                          <p:spTgt spid="11"/>
                                        </p:tgtEl>
                                      </p:cBhvr>
                                    </p:animEffect>
                                    <p:animScale>
                                      <p:cBhvr>
                                        <p:cTn id="46" dur="250" autoRev="1" fill="hold"/>
                                        <p:tgtEl>
                                          <p:spTgt spid="11"/>
                                        </p:tgtEl>
                                      </p:cBhvr>
                                      <p:by x="105000" y="105000"/>
                                    </p:animScale>
                                  </p:childTnLst>
                                </p:cTn>
                              </p:par>
                            </p:childTnLst>
                          </p:cTn>
                        </p:par>
                        <p:par>
                          <p:cTn id="47" fill="hold">
                            <p:stCondLst>
                              <p:cond delay="4500"/>
                            </p:stCondLst>
                            <p:childTnLst>
                              <p:par>
                                <p:cTn id="48" presetID="22" presetClass="entr" presetSubtype="2"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right)">
                                      <p:cBhvr>
                                        <p:cTn id="50" dur="500"/>
                                        <p:tgtEl>
                                          <p:spTgt spid="5"/>
                                        </p:tgtEl>
                                      </p:cBhvr>
                                    </p:animEffect>
                                  </p:childTnLst>
                                </p:cTn>
                              </p:par>
                            </p:childTnLst>
                          </p:cTn>
                        </p:par>
                        <p:par>
                          <p:cTn id="51" fill="hold">
                            <p:stCondLst>
                              <p:cond delay="5000"/>
                            </p:stCondLst>
                            <p:childTnLst>
                              <p:par>
                                <p:cTn id="52" presetID="22" presetClass="entr" presetSubtype="2"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childTnLst>
                          </p:cTn>
                        </p:par>
                        <p:par>
                          <p:cTn id="55" fill="hold">
                            <p:stCondLst>
                              <p:cond delay="5500"/>
                            </p:stCondLst>
                            <p:childTnLst>
                              <p:par>
                                <p:cTn id="56" presetID="22" presetClass="entr" presetSubtype="8"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250"/>
                                        <p:tgtEl>
                                          <p:spTgt spid="14"/>
                                        </p:tgtEl>
                                      </p:cBhvr>
                                    </p:animEffect>
                                  </p:childTnLst>
                                </p:cTn>
                              </p:par>
                            </p:childTnLst>
                          </p:cTn>
                        </p:par>
                        <p:par>
                          <p:cTn id="59" fill="hold">
                            <p:stCondLst>
                              <p:cond delay="6000"/>
                            </p:stCondLst>
                            <p:childTnLst>
                              <p:par>
                                <p:cTn id="60" presetID="21" presetClass="entr" presetSubtype="1"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heel(1)">
                                      <p:cBhvr>
                                        <p:cTn id="62" dur="1000"/>
                                        <p:tgtEl>
                                          <p:spTgt spid="15"/>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par>
                          <p:cTn id="67" fill="hold">
                            <p:stCondLst>
                              <p:cond delay="7500"/>
                            </p:stCondLst>
                            <p:childTnLst>
                              <p:par>
                                <p:cTn id="68" presetID="1" presetClass="entr" presetSubtype="0"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childTnLst>
                                </p:cTn>
                              </p:par>
                              <p:par>
                                <p:cTn id="70" presetID="26" presetClass="emph" presetSubtype="0" fill="hold" grpId="1" nodeType="withEffect">
                                  <p:stCondLst>
                                    <p:cond delay="0"/>
                                  </p:stCondLst>
                                  <p:childTnLst>
                                    <p:animEffect transition="out" filter="fade">
                                      <p:cBhvr>
                                        <p:cTn id="71" dur="500" tmFilter="0, 0; .2, .5; .8, .5; 1, 0"/>
                                        <p:tgtEl>
                                          <p:spTgt spid="9"/>
                                        </p:tgtEl>
                                      </p:cBhvr>
                                    </p:animEffect>
                                    <p:animScale>
                                      <p:cBhvr>
                                        <p:cTn id="72" dur="250" autoRev="1" fill="hold"/>
                                        <p:tgtEl>
                                          <p:spTgt spid="9"/>
                                        </p:tgtEl>
                                      </p:cBhvr>
                                      <p:by x="105000" y="105000"/>
                                    </p:animScale>
                                  </p:childTnLst>
                                </p:cTn>
                              </p:par>
                            </p:childTnLst>
                          </p:cTn>
                        </p:par>
                        <p:par>
                          <p:cTn id="73" fill="hold">
                            <p:stCondLst>
                              <p:cond delay="7500"/>
                            </p:stCondLst>
                            <p:childTnLst>
                              <p:par>
                                <p:cTn id="74" presetID="22" presetClass="entr" presetSubtype="8" fill="hold" grpId="0" nodeType="after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wipe(left)">
                                      <p:cBhvr>
                                        <p:cTn id="76" dur="500"/>
                                        <p:tgtEl>
                                          <p:spTgt spid="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6" grpId="1" animBg="1"/>
      <p:bldP spid="7" grpId="0"/>
      <p:bldP spid="9" grpId="0" animBg="1"/>
      <p:bldP spid="9" grpId="1" animBg="1"/>
      <p:bldP spid="10" grpId="0"/>
      <p:bldP spid="11" grpId="0" animBg="1"/>
      <p:bldP spid="11" grpId="1" animBg="1"/>
      <p:bldP spid="12" grpId="0"/>
      <p:bldP spid="18" grpId="0"/>
      <p:bldP spid="19" grpId="0"/>
      <p:bldP spid="20"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466720" y="153088"/>
            <a:ext cx="7545968" cy="978729"/>
          </a:xfrm>
          <a:prstGeom prst="rect">
            <a:avLst/>
          </a:prstGeom>
          <a:noFill/>
        </p:spPr>
        <p:txBody>
          <a:bodyPr wrap="square" rtlCol="0">
            <a:spAutoFit/>
          </a:bodyPr>
          <a:lstStyle/>
          <a:p>
            <a:pPr algn="r">
              <a:lnSpc>
                <a:spcPct val="80000"/>
              </a:lnSpc>
            </a:pPr>
            <a:r>
              <a:rPr lang="en-US" altLang="zh-CN" sz="7200" b="1" i="1" dirty="0">
                <a:solidFill>
                  <a:prstClr val="white">
                    <a:lumMod val="95000"/>
                    <a:alpha val="75000"/>
                  </a:prstClr>
                </a:solidFill>
                <a:latin typeface="方正尚酷简体" panose="02000000000000000000" pitchFamily="2" charset="-122"/>
                <a:ea typeface="方正尚酷简体" panose="02000000000000000000" pitchFamily="2" charset="-122"/>
                <a:cs typeface="+mn-ea"/>
                <a:sym typeface="+mn-lt"/>
              </a:rPr>
              <a:t>Thank You</a:t>
            </a:r>
            <a:endParaRPr lang="en-US" altLang="zh-CN" sz="7200" b="1" i="1" dirty="0">
              <a:solidFill>
                <a:prstClr val="white">
                  <a:lumMod val="95000"/>
                  <a:alpha val="75000"/>
                </a:prstClr>
              </a:solidFill>
              <a:latin typeface="方正尚酷简体" panose="02000000000000000000" pitchFamily="2" charset="-122"/>
              <a:ea typeface="方正尚酷简体" panose="02000000000000000000" pitchFamily="2" charset="-122"/>
              <a:cs typeface="+mn-ea"/>
              <a:sym typeface="+mn-lt"/>
            </a:endParaRPr>
          </a:p>
        </p:txBody>
      </p:sp>
      <p:pic>
        <p:nvPicPr>
          <p:cNvPr id="11" name="图片 10"/>
          <p:cNvPicPr>
            <a:picLocks noChangeAspect="1"/>
          </p:cNvPicPr>
          <p:nvPr/>
        </p:nvPicPr>
        <p:blipFill>
          <a:blip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tretch>
            <a:fillRect/>
          </a:stretch>
        </p:blipFill>
        <p:spPr>
          <a:xfrm>
            <a:off x="0" y="2382046"/>
            <a:ext cx="12192000" cy="4475954"/>
          </a:xfrm>
          <a:prstGeom prst="rect">
            <a:avLst/>
          </a:prstGeom>
        </p:spPr>
      </p:pic>
      <p:sp>
        <p:nvSpPr>
          <p:cNvPr id="12" name="矩形 11"/>
          <p:cNvSpPr/>
          <p:nvPr/>
        </p:nvSpPr>
        <p:spPr>
          <a:xfrm>
            <a:off x="0" y="3982085"/>
            <a:ext cx="12192000" cy="28759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6" name="任意多边形: 形状 15"/>
          <p:cNvSpPr/>
          <p:nvPr/>
        </p:nvSpPr>
        <p:spPr>
          <a:xfrm rot="10800000">
            <a:off x="0" y="0"/>
            <a:ext cx="5522830" cy="2488924"/>
          </a:xfrm>
          <a:custGeom>
            <a:avLst/>
            <a:gdLst>
              <a:gd name="connsiteX0" fmla="*/ 4629710 w 4629710"/>
              <a:gd name="connsiteY0" fmla="*/ 2062620 h 2086429"/>
              <a:gd name="connsiteX1" fmla="*/ 4629710 w 4629710"/>
              <a:gd name="connsiteY1" fmla="*/ 2086429 h 2086429"/>
              <a:gd name="connsiteX2" fmla="*/ 4606079 w 4629710"/>
              <a:gd name="connsiteY2" fmla="*/ 2086429 h 2086429"/>
              <a:gd name="connsiteX3" fmla="*/ 1769949 w 4629710"/>
              <a:gd name="connsiteY3" fmla="*/ 1893739 h 2086429"/>
              <a:gd name="connsiteX4" fmla="*/ 1847524 w 4629710"/>
              <a:gd name="connsiteY4" fmla="*/ 1926988 h 2086429"/>
              <a:gd name="connsiteX5" fmla="*/ 1847524 w 4629710"/>
              <a:gd name="connsiteY5" fmla="*/ 2082151 h 2086429"/>
              <a:gd name="connsiteX6" fmla="*/ 1845924 w 4629710"/>
              <a:gd name="connsiteY6" fmla="*/ 2083764 h 2086429"/>
              <a:gd name="connsiteX7" fmla="*/ 1843281 w 4629710"/>
              <a:gd name="connsiteY7" fmla="*/ 2086429 h 2086429"/>
              <a:gd name="connsiteX8" fmla="*/ 1534067 w 4629710"/>
              <a:gd name="connsiteY8" fmla="*/ 2086429 h 2086429"/>
              <a:gd name="connsiteX9" fmla="*/ 1692374 w 4629710"/>
              <a:gd name="connsiteY9" fmla="*/ 1926988 h 2086429"/>
              <a:gd name="connsiteX10" fmla="*/ 1769949 w 4629710"/>
              <a:gd name="connsiteY10" fmla="*/ 1893739 h 2086429"/>
              <a:gd name="connsiteX11" fmla="*/ 2462350 w 4629710"/>
              <a:gd name="connsiteY11" fmla="*/ 1712302 h 2086429"/>
              <a:gd name="connsiteX12" fmla="*/ 2539931 w 4629710"/>
              <a:gd name="connsiteY12" fmla="*/ 1744168 h 2086429"/>
              <a:gd name="connsiteX13" fmla="*/ 2539931 w 4629710"/>
              <a:gd name="connsiteY13" fmla="*/ 1901188 h 2086429"/>
              <a:gd name="connsiteX14" fmla="*/ 2369776 w 4629710"/>
              <a:gd name="connsiteY14" fmla="*/ 2072642 h 2086429"/>
              <a:gd name="connsiteX15" fmla="*/ 2356093 w 4629710"/>
              <a:gd name="connsiteY15" fmla="*/ 2086429 h 2086429"/>
              <a:gd name="connsiteX16" fmla="*/ 2045101 w 4629710"/>
              <a:gd name="connsiteY16" fmla="*/ 2086429 h 2086429"/>
              <a:gd name="connsiteX17" fmla="*/ 2115833 w 4629710"/>
              <a:gd name="connsiteY17" fmla="*/ 2015158 h 2086429"/>
              <a:gd name="connsiteX18" fmla="*/ 2384770 w 4629710"/>
              <a:gd name="connsiteY18" fmla="*/ 1744168 h 2086429"/>
              <a:gd name="connsiteX19" fmla="*/ 2462350 w 4629710"/>
              <a:gd name="connsiteY19" fmla="*/ 1712302 h 2086429"/>
              <a:gd name="connsiteX20" fmla="*/ 4629710 w 4629710"/>
              <a:gd name="connsiteY20" fmla="*/ 1546814 h 2086429"/>
              <a:gd name="connsiteX21" fmla="*/ 4629710 w 4629710"/>
              <a:gd name="connsiteY21" fmla="*/ 1858916 h 2086429"/>
              <a:gd name="connsiteX22" fmla="*/ 4619307 w 4629710"/>
              <a:gd name="connsiteY22" fmla="*/ 1869385 h 2086429"/>
              <a:gd name="connsiteX23" fmla="*/ 4413580 w 4629710"/>
              <a:gd name="connsiteY23" fmla="*/ 2076441 h 2086429"/>
              <a:gd name="connsiteX24" fmla="*/ 4403656 w 4629710"/>
              <a:gd name="connsiteY24" fmla="*/ 2086429 h 2086429"/>
              <a:gd name="connsiteX25" fmla="*/ 4093847 w 4629710"/>
              <a:gd name="connsiteY25" fmla="*/ 2086429 h 2086429"/>
              <a:gd name="connsiteX26" fmla="*/ 4162148 w 4629710"/>
              <a:gd name="connsiteY26" fmla="*/ 2017650 h 2086429"/>
              <a:gd name="connsiteX27" fmla="*/ 4608252 w 4629710"/>
              <a:gd name="connsiteY27" fmla="*/ 1568422 h 2086429"/>
              <a:gd name="connsiteX28" fmla="*/ 2238267 w 4629710"/>
              <a:gd name="connsiteY28" fmla="*/ 1422274 h 2086429"/>
              <a:gd name="connsiteX29" fmla="*/ 2315838 w 4629710"/>
              <a:gd name="connsiteY29" fmla="*/ 1455593 h 2086429"/>
              <a:gd name="connsiteX30" fmla="*/ 2315838 w 4629710"/>
              <a:gd name="connsiteY30" fmla="*/ 1611082 h 2086429"/>
              <a:gd name="connsiteX31" fmla="*/ 2083124 w 4629710"/>
              <a:gd name="connsiteY31" fmla="*/ 1848018 h 2086429"/>
              <a:gd name="connsiteX32" fmla="*/ 1927981 w 4629710"/>
              <a:gd name="connsiteY32" fmla="*/ 1848018 h 2086429"/>
              <a:gd name="connsiteX33" fmla="*/ 1927981 w 4629710"/>
              <a:gd name="connsiteY33" fmla="*/ 1690678 h 2086429"/>
              <a:gd name="connsiteX34" fmla="*/ 2160695 w 4629710"/>
              <a:gd name="connsiteY34" fmla="*/ 1455593 h 2086429"/>
              <a:gd name="connsiteX35" fmla="*/ 2238267 w 4629710"/>
              <a:gd name="connsiteY35" fmla="*/ 1422274 h 2086429"/>
              <a:gd name="connsiteX36" fmla="*/ 828764 w 4629710"/>
              <a:gd name="connsiteY36" fmla="*/ 1296841 h 2086429"/>
              <a:gd name="connsiteX37" fmla="*/ 906376 w 4629710"/>
              <a:gd name="connsiteY37" fmla="*/ 1330096 h 2086429"/>
              <a:gd name="connsiteX38" fmla="*/ 906376 w 4629710"/>
              <a:gd name="connsiteY38" fmla="*/ 1485289 h 2086429"/>
              <a:gd name="connsiteX39" fmla="*/ 442282 w 4629710"/>
              <a:gd name="connsiteY39" fmla="*/ 1952837 h 2086429"/>
              <a:gd name="connsiteX40" fmla="*/ 309677 w 4629710"/>
              <a:gd name="connsiteY40" fmla="*/ 2086429 h 2086429"/>
              <a:gd name="connsiteX41" fmla="*/ 0 w 4629710"/>
              <a:gd name="connsiteY41" fmla="*/ 2086429 h 2086429"/>
              <a:gd name="connsiteX42" fmla="*/ 86087 w 4629710"/>
              <a:gd name="connsiteY42" fmla="*/ 1999748 h 2086429"/>
              <a:gd name="connsiteX43" fmla="*/ 751152 w 4629710"/>
              <a:gd name="connsiteY43" fmla="*/ 1330096 h 2086429"/>
              <a:gd name="connsiteX44" fmla="*/ 828764 w 4629710"/>
              <a:gd name="connsiteY44" fmla="*/ 1296841 h 2086429"/>
              <a:gd name="connsiteX45" fmla="*/ 2890951 w 4629710"/>
              <a:gd name="connsiteY45" fmla="*/ 1280952 h 2086429"/>
              <a:gd name="connsiteX46" fmla="*/ 2968547 w 4629710"/>
              <a:gd name="connsiteY46" fmla="*/ 1314167 h 2086429"/>
              <a:gd name="connsiteX47" fmla="*/ 2968547 w 4629710"/>
              <a:gd name="connsiteY47" fmla="*/ 1471018 h 2086429"/>
              <a:gd name="connsiteX48" fmla="*/ 2781947 w 4629710"/>
              <a:gd name="connsiteY48" fmla="*/ 1657393 h 2086429"/>
              <a:gd name="connsiteX49" fmla="*/ 2626756 w 4629710"/>
              <a:gd name="connsiteY49" fmla="*/ 1657393 h 2086429"/>
              <a:gd name="connsiteX50" fmla="*/ 2626756 w 4629710"/>
              <a:gd name="connsiteY50" fmla="*/ 1500543 h 2086429"/>
              <a:gd name="connsiteX51" fmla="*/ 2813355 w 4629710"/>
              <a:gd name="connsiteY51" fmla="*/ 1314167 h 2086429"/>
              <a:gd name="connsiteX52" fmla="*/ 2890951 w 4629710"/>
              <a:gd name="connsiteY52" fmla="*/ 1280952 h 2086429"/>
              <a:gd name="connsiteX53" fmla="*/ 2489546 w 4629710"/>
              <a:gd name="connsiteY53" fmla="*/ 1169336 h 2086429"/>
              <a:gd name="connsiteX54" fmla="*/ 2568346 w 4629710"/>
              <a:gd name="connsiteY54" fmla="*/ 1201077 h 2086429"/>
              <a:gd name="connsiteX55" fmla="*/ 2568346 w 4629710"/>
              <a:gd name="connsiteY55" fmla="*/ 1357482 h 2086429"/>
              <a:gd name="connsiteX56" fmla="*/ 2410746 w 4629710"/>
              <a:gd name="connsiteY56" fmla="*/ 1357482 h 2086429"/>
              <a:gd name="connsiteX57" fmla="*/ 2410746 w 4629710"/>
              <a:gd name="connsiteY57" fmla="*/ 1201077 h 2086429"/>
              <a:gd name="connsiteX58" fmla="*/ 2489546 w 4629710"/>
              <a:gd name="connsiteY58" fmla="*/ 1169336 h 2086429"/>
              <a:gd name="connsiteX59" fmla="*/ 4629710 w 4629710"/>
              <a:gd name="connsiteY59" fmla="*/ 1030758 h 2086429"/>
              <a:gd name="connsiteX60" fmla="*/ 4629710 w 4629710"/>
              <a:gd name="connsiteY60" fmla="*/ 1344123 h 2086429"/>
              <a:gd name="connsiteX61" fmla="*/ 4521168 w 4629710"/>
              <a:gd name="connsiteY61" fmla="*/ 1453492 h 2086429"/>
              <a:gd name="connsiteX62" fmla="*/ 4045104 w 4629710"/>
              <a:gd name="connsiteY62" fmla="*/ 1933189 h 2086429"/>
              <a:gd name="connsiteX63" fmla="*/ 3893025 w 4629710"/>
              <a:gd name="connsiteY63" fmla="*/ 2086429 h 2086429"/>
              <a:gd name="connsiteX64" fmla="*/ 3582033 w 4629710"/>
              <a:gd name="connsiteY64" fmla="*/ 2086429 h 2086429"/>
              <a:gd name="connsiteX65" fmla="*/ 3589225 w 4629710"/>
              <a:gd name="connsiteY65" fmla="*/ 2079182 h 2086429"/>
              <a:gd name="connsiteX66" fmla="*/ 4626351 w 4629710"/>
              <a:gd name="connsiteY66" fmla="*/ 1034143 h 2086429"/>
              <a:gd name="connsiteX67" fmla="*/ 1614625 w 4629710"/>
              <a:gd name="connsiteY67" fmla="*/ 1018568 h 2086429"/>
              <a:gd name="connsiteX68" fmla="*/ 1692206 w 4629710"/>
              <a:gd name="connsiteY68" fmla="*/ 1050446 h 2086429"/>
              <a:gd name="connsiteX69" fmla="*/ 1692206 w 4629710"/>
              <a:gd name="connsiteY69" fmla="*/ 1207526 h 2086429"/>
              <a:gd name="connsiteX70" fmla="*/ 904454 w 4629710"/>
              <a:gd name="connsiteY70" fmla="*/ 2001593 h 2086429"/>
              <a:gd name="connsiteX71" fmla="*/ 820292 w 4629710"/>
              <a:gd name="connsiteY71" fmla="*/ 2086429 h 2086429"/>
              <a:gd name="connsiteX72" fmla="*/ 509300 w 4629710"/>
              <a:gd name="connsiteY72" fmla="*/ 2086429 h 2086429"/>
              <a:gd name="connsiteX73" fmla="*/ 535713 w 4629710"/>
              <a:gd name="connsiteY73" fmla="*/ 2059804 h 2086429"/>
              <a:gd name="connsiteX74" fmla="*/ 1537045 w 4629710"/>
              <a:gd name="connsiteY74" fmla="*/ 1050446 h 2086429"/>
              <a:gd name="connsiteX75" fmla="*/ 1614625 w 4629710"/>
              <a:gd name="connsiteY75" fmla="*/ 1018568 h 2086429"/>
              <a:gd name="connsiteX76" fmla="*/ 2303600 w 4629710"/>
              <a:gd name="connsiteY76" fmla="*/ 841225 h 2086429"/>
              <a:gd name="connsiteX77" fmla="*/ 2381181 w 4629710"/>
              <a:gd name="connsiteY77" fmla="*/ 874475 h 2086429"/>
              <a:gd name="connsiteX78" fmla="*/ 2381181 w 4629710"/>
              <a:gd name="connsiteY78" fmla="*/ 1031485 h 2086429"/>
              <a:gd name="connsiteX79" fmla="*/ 1379622 w 4629710"/>
              <a:gd name="connsiteY79" fmla="*/ 2040153 h 2086429"/>
              <a:gd name="connsiteX80" fmla="*/ 1333672 w 4629710"/>
              <a:gd name="connsiteY80" fmla="*/ 2086429 h 2086429"/>
              <a:gd name="connsiteX81" fmla="*/ 1022608 w 4629710"/>
              <a:gd name="connsiteY81" fmla="*/ 2086429 h 2086429"/>
              <a:gd name="connsiteX82" fmla="*/ 1076516 w 4629710"/>
              <a:gd name="connsiteY82" fmla="*/ 2032139 h 2086429"/>
              <a:gd name="connsiteX83" fmla="*/ 2226020 w 4629710"/>
              <a:gd name="connsiteY83" fmla="*/ 874475 h 2086429"/>
              <a:gd name="connsiteX84" fmla="*/ 2303600 w 4629710"/>
              <a:gd name="connsiteY84" fmla="*/ 841225 h 2086429"/>
              <a:gd name="connsiteX85" fmla="*/ 1838798 w 4629710"/>
              <a:gd name="connsiteY85" fmla="*/ 795146 h 2086429"/>
              <a:gd name="connsiteX86" fmla="*/ 1916161 w 4629710"/>
              <a:gd name="connsiteY86" fmla="*/ 828267 h 2086429"/>
              <a:gd name="connsiteX87" fmla="*/ 1916161 w 4629710"/>
              <a:gd name="connsiteY87" fmla="*/ 984672 h 2086429"/>
              <a:gd name="connsiteX88" fmla="*/ 1761434 w 4629710"/>
              <a:gd name="connsiteY88" fmla="*/ 984672 h 2086429"/>
              <a:gd name="connsiteX89" fmla="*/ 1761434 w 4629710"/>
              <a:gd name="connsiteY89" fmla="*/ 828267 h 2086429"/>
              <a:gd name="connsiteX90" fmla="*/ 1838798 w 4629710"/>
              <a:gd name="connsiteY90" fmla="*/ 795146 h 2086429"/>
              <a:gd name="connsiteX91" fmla="*/ 4629710 w 4629710"/>
              <a:gd name="connsiteY91" fmla="*/ 514384 h 2086429"/>
              <a:gd name="connsiteX92" fmla="*/ 4629710 w 4629710"/>
              <a:gd name="connsiteY92" fmla="*/ 828997 h 2086429"/>
              <a:gd name="connsiteX93" fmla="*/ 4595945 w 4629710"/>
              <a:gd name="connsiteY93" fmla="*/ 863022 h 2086429"/>
              <a:gd name="connsiteX94" fmla="*/ 3437297 w 4629710"/>
              <a:gd name="connsiteY94" fmla="*/ 2030584 h 2086429"/>
              <a:gd name="connsiteX95" fmla="*/ 3381878 w 4629710"/>
              <a:gd name="connsiteY95" fmla="*/ 2086429 h 2086429"/>
              <a:gd name="connsiteX96" fmla="*/ 3070403 w 4629710"/>
              <a:gd name="connsiteY96" fmla="*/ 2086429 h 2086429"/>
              <a:gd name="connsiteX97" fmla="*/ 3214665 w 4629710"/>
              <a:gd name="connsiteY97" fmla="*/ 1940988 h 2086429"/>
              <a:gd name="connsiteX98" fmla="*/ 4469965 w 4629710"/>
              <a:gd name="connsiteY98" fmla="*/ 675434 h 2086429"/>
              <a:gd name="connsiteX99" fmla="*/ 4629710 w 4629710"/>
              <a:gd name="connsiteY99" fmla="*/ 0 h 2086429"/>
              <a:gd name="connsiteX100" fmla="*/ 4629710 w 4629710"/>
              <a:gd name="connsiteY100" fmla="*/ 314353 h 2086429"/>
              <a:gd name="connsiteX101" fmla="*/ 4558252 w 4629710"/>
              <a:gd name="connsiteY101" fmla="*/ 386295 h 2086429"/>
              <a:gd name="connsiteX102" fmla="*/ 3117080 w 4629710"/>
              <a:gd name="connsiteY102" fmla="*/ 1837231 h 2086429"/>
              <a:gd name="connsiteX103" fmla="*/ 2869559 w 4629710"/>
              <a:gd name="connsiteY103" fmla="*/ 2086429 h 2086429"/>
              <a:gd name="connsiteX104" fmla="*/ 2558298 w 4629710"/>
              <a:gd name="connsiteY104" fmla="*/ 2086429 h 2086429"/>
              <a:gd name="connsiteX105" fmla="*/ 2623869 w 4629710"/>
              <a:gd name="connsiteY105" fmla="*/ 2020383 h 2086429"/>
              <a:gd name="connsiteX106" fmla="*/ 4514978 w 4629710"/>
              <a:gd name="connsiteY106" fmla="*/ 115564 h 208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629710" h="2086429">
                <a:moveTo>
                  <a:pt x="4629710" y="2062620"/>
                </a:moveTo>
                <a:lnTo>
                  <a:pt x="4629710" y="2086429"/>
                </a:lnTo>
                <a:lnTo>
                  <a:pt x="4606079" y="2086429"/>
                </a:lnTo>
                <a:close/>
                <a:moveTo>
                  <a:pt x="1769949" y="1893739"/>
                </a:moveTo>
                <a:cubicBezTo>
                  <a:pt x="1798116" y="1893739"/>
                  <a:pt x="1826283" y="1904822"/>
                  <a:pt x="1847524" y="1926988"/>
                </a:cubicBezTo>
                <a:cubicBezTo>
                  <a:pt x="1891853" y="1969473"/>
                  <a:pt x="1891853" y="2039666"/>
                  <a:pt x="1847524" y="2082151"/>
                </a:cubicBezTo>
                <a:cubicBezTo>
                  <a:pt x="1847524" y="2082151"/>
                  <a:pt x="1847524" y="2082151"/>
                  <a:pt x="1845924" y="2083764"/>
                </a:cubicBezTo>
                <a:lnTo>
                  <a:pt x="1843281" y="2086429"/>
                </a:lnTo>
                <a:lnTo>
                  <a:pt x="1534067" y="2086429"/>
                </a:lnTo>
                <a:lnTo>
                  <a:pt x="1692374" y="1926988"/>
                </a:lnTo>
                <a:cubicBezTo>
                  <a:pt x="1713615" y="1904822"/>
                  <a:pt x="1741782" y="1893739"/>
                  <a:pt x="1769949" y="1893739"/>
                </a:cubicBezTo>
                <a:close/>
                <a:moveTo>
                  <a:pt x="2462350" y="1712302"/>
                </a:moveTo>
                <a:cubicBezTo>
                  <a:pt x="2490519" y="1712302"/>
                  <a:pt x="2518688" y="1722924"/>
                  <a:pt x="2539931" y="1744168"/>
                </a:cubicBezTo>
                <a:cubicBezTo>
                  <a:pt x="2582415" y="1788503"/>
                  <a:pt x="2582415" y="1858701"/>
                  <a:pt x="2539931" y="1901188"/>
                </a:cubicBezTo>
                <a:cubicBezTo>
                  <a:pt x="2539931" y="1901188"/>
                  <a:pt x="2539931" y="1901188"/>
                  <a:pt x="2369776" y="2072642"/>
                </a:cubicBezTo>
                <a:lnTo>
                  <a:pt x="2356093" y="2086429"/>
                </a:lnTo>
                <a:lnTo>
                  <a:pt x="2045101" y="2086429"/>
                </a:lnTo>
                <a:lnTo>
                  <a:pt x="2115833" y="2015158"/>
                </a:lnTo>
                <a:cubicBezTo>
                  <a:pt x="2203361" y="1926962"/>
                  <a:pt x="2292990" y="1836649"/>
                  <a:pt x="2384770" y="1744168"/>
                </a:cubicBezTo>
                <a:cubicBezTo>
                  <a:pt x="2406013" y="1722924"/>
                  <a:pt x="2434181" y="1712302"/>
                  <a:pt x="2462350" y="1712302"/>
                </a:cubicBezTo>
                <a:close/>
                <a:moveTo>
                  <a:pt x="4629710" y="1546814"/>
                </a:moveTo>
                <a:lnTo>
                  <a:pt x="4629710" y="1858916"/>
                </a:lnTo>
                <a:lnTo>
                  <a:pt x="4619307" y="1869385"/>
                </a:lnTo>
                <a:cubicBezTo>
                  <a:pt x="4552784" y="1936338"/>
                  <a:pt x="4484229" y="2005336"/>
                  <a:pt x="4413580" y="2076441"/>
                </a:cubicBezTo>
                <a:lnTo>
                  <a:pt x="4403656" y="2086429"/>
                </a:lnTo>
                <a:lnTo>
                  <a:pt x="4093847" y="2086429"/>
                </a:lnTo>
                <a:lnTo>
                  <a:pt x="4162148" y="2017650"/>
                </a:lnTo>
                <a:cubicBezTo>
                  <a:pt x="4291492" y="1887401"/>
                  <a:pt x="4439313" y="1738544"/>
                  <a:pt x="4608252" y="1568422"/>
                </a:cubicBezTo>
                <a:close/>
                <a:moveTo>
                  <a:pt x="2238267" y="1422274"/>
                </a:moveTo>
                <a:cubicBezTo>
                  <a:pt x="2266433" y="1422274"/>
                  <a:pt x="2294599" y="1433380"/>
                  <a:pt x="2315838" y="1455593"/>
                </a:cubicBezTo>
                <a:cubicBezTo>
                  <a:pt x="2360165" y="1498167"/>
                  <a:pt x="2360165" y="1568507"/>
                  <a:pt x="2315838" y="1611082"/>
                </a:cubicBezTo>
                <a:cubicBezTo>
                  <a:pt x="2315838" y="1611082"/>
                  <a:pt x="2315838" y="1611082"/>
                  <a:pt x="2083124" y="1848018"/>
                </a:cubicBezTo>
                <a:cubicBezTo>
                  <a:pt x="2040645" y="1890592"/>
                  <a:pt x="1970461" y="1890592"/>
                  <a:pt x="1927981" y="1848018"/>
                </a:cubicBezTo>
                <a:cubicBezTo>
                  <a:pt x="1885502" y="1803592"/>
                  <a:pt x="1885502" y="1733252"/>
                  <a:pt x="1927981" y="1690678"/>
                </a:cubicBezTo>
                <a:cubicBezTo>
                  <a:pt x="1927981" y="1690678"/>
                  <a:pt x="1927981" y="1690678"/>
                  <a:pt x="2160695" y="1455593"/>
                </a:cubicBezTo>
                <a:cubicBezTo>
                  <a:pt x="2181935" y="1433380"/>
                  <a:pt x="2210101" y="1422274"/>
                  <a:pt x="2238267" y="1422274"/>
                </a:cubicBezTo>
                <a:close/>
                <a:moveTo>
                  <a:pt x="828764" y="1296841"/>
                </a:moveTo>
                <a:cubicBezTo>
                  <a:pt x="856944" y="1296841"/>
                  <a:pt x="885125" y="1307926"/>
                  <a:pt x="906376" y="1330096"/>
                </a:cubicBezTo>
                <a:cubicBezTo>
                  <a:pt x="948878" y="1372589"/>
                  <a:pt x="948878" y="1442796"/>
                  <a:pt x="906376" y="1485289"/>
                </a:cubicBezTo>
                <a:cubicBezTo>
                  <a:pt x="906376" y="1485289"/>
                  <a:pt x="906376" y="1485289"/>
                  <a:pt x="442282" y="1952837"/>
                </a:cubicBezTo>
                <a:lnTo>
                  <a:pt x="309677" y="2086429"/>
                </a:lnTo>
                <a:lnTo>
                  <a:pt x="0" y="2086429"/>
                </a:lnTo>
                <a:lnTo>
                  <a:pt x="86087" y="1999748"/>
                </a:lnTo>
                <a:cubicBezTo>
                  <a:pt x="291823" y="1792593"/>
                  <a:pt x="513120" y="1569771"/>
                  <a:pt x="751152" y="1330096"/>
                </a:cubicBezTo>
                <a:cubicBezTo>
                  <a:pt x="772404" y="1307926"/>
                  <a:pt x="800583" y="1296841"/>
                  <a:pt x="828764" y="1296841"/>
                </a:cubicBezTo>
                <a:close/>
                <a:moveTo>
                  <a:pt x="2890951" y="1280952"/>
                </a:moveTo>
                <a:cubicBezTo>
                  <a:pt x="2919126" y="1280952"/>
                  <a:pt x="2947301" y="1292024"/>
                  <a:pt x="2968547" y="1314167"/>
                </a:cubicBezTo>
                <a:cubicBezTo>
                  <a:pt x="3011040" y="1356609"/>
                  <a:pt x="3011040" y="1426731"/>
                  <a:pt x="2968547" y="1471018"/>
                </a:cubicBezTo>
                <a:cubicBezTo>
                  <a:pt x="2968547" y="1471018"/>
                  <a:pt x="2968547" y="1471018"/>
                  <a:pt x="2781947" y="1657393"/>
                </a:cubicBezTo>
                <a:cubicBezTo>
                  <a:pt x="2739454" y="1701680"/>
                  <a:pt x="2669249" y="1701680"/>
                  <a:pt x="2626756" y="1657393"/>
                </a:cubicBezTo>
                <a:cubicBezTo>
                  <a:pt x="2582415" y="1614951"/>
                  <a:pt x="2582415" y="1544830"/>
                  <a:pt x="2626756" y="1500543"/>
                </a:cubicBezTo>
                <a:cubicBezTo>
                  <a:pt x="2626756" y="1500543"/>
                  <a:pt x="2626756" y="1500543"/>
                  <a:pt x="2813355" y="1314167"/>
                </a:cubicBezTo>
                <a:cubicBezTo>
                  <a:pt x="2834601" y="1292024"/>
                  <a:pt x="2862776" y="1280952"/>
                  <a:pt x="2890951" y="1280952"/>
                </a:cubicBezTo>
                <a:close/>
                <a:moveTo>
                  <a:pt x="2489546" y="1169336"/>
                </a:moveTo>
                <a:cubicBezTo>
                  <a:pt x="2517821" y="1169336"/>
                  <a:pt x="2546097" y="1179916"/>
                  <a:pt x="2568346" y="1201077"/>
                </a:cubicBezTo>
                <a:cubicBezTo>
                  <a:pt x="2610990" y="1245238"/>
                  <a:pt x="2610990" y="1315160"/>
                  <a:pt x="2568346" y="1357482"/>
                </a:cubicBezTo>
                <a:cubicBezTo>
                  <a:pt x="2523847" y="1401643"/>
                  <a:pt x="2455245" y="1401643"/>
                  <a:pt x="2410746" y="1357482"/>
                </a:cubicBezTo>
                <a:cubicBezTo>
                  <a:pt x="2368102" y="1315160"/>
                  <a:pt x="2368102" y="1245238"/>
                  <a:pt x="2410746" y="1201077"/>
                </a:cubicBezTo>
                <a:cubicBezTo>
                  <a:pt x="2432996" y="1179916"/>
                  <a:pt x="2461271" y="1169336"/>
                  <a:pt x="2489546" y="1169336"/>
                </a:cubicBezTo>
                <a:close/>
                <a:moveTo>
                  <a:pt x="4629710" y="1030758"/>
                </a:moveTo>
                <a:lnTo>
                  <a:pt x="4629710" y="1344123"/>
                </a:lnTo>
                <a:lnTo>
                  <a:pt x="4521168" y="1453492"/>
                </a:lnTo>
                <a:cubicBezTo>
                  <a:pt x="4370413" y="1605399"/>
                  <a:pt x="4211859" y="1765162"/>
                  <a:pt x="4045104" y="1933189"/>
                </a:cubicBezTo>
                <a:lnTo>
                  <a:pt x="3893025" y="2086429"/>
                </a:lnTo>
                <a:lnTo>
                  <a:pt x="3582033" y="2086429"/>
                </a:lnTo>
                <a:lnTo>
                  <a:pt x="3589225" y="2079182"/>
                </a:lnTo>
                <a:cubicBezTo>
                  <a:pt x="3763876" y="1903199"/>
                  <a:pt x="4074367" y="1590339"/>
                  <a:pt x="4626351" y="1034143"/>
                </a:cubicBezTo>
                <a:close/>
                <a:moveTo>
                  <a:pt x="1614625" y="1018568"/>
                </a:moveTo>
                <a:cubicBezTo>
                  <a:pt x="1642794" y="1018568"/>
                  <a:pt x="1670963" y="1029194"/>
                  <a:pt x="1692206" y="1050446"/>
                </a:cubicBezTo>
                <a:cubicBezTo>
                  <a:pt x="1734690" y="1094798"/>
                  <a:pt x="1734690" y="1165022"/>
                  <a:pt x="1692206" y="1207526"/>
                </a:cubicBezTo>
                <a:cubicBezTo>
                  <a:pt x="1692206" y="1207526"/>
                  <a:pt x="1692206" y="1207526"/>
                  <a:pt x="904454" y="2001593"/>
                </a:cubicBezTo>
                <a:lnTo>
                  <a:pt x="820292" y="2086429"/>
                </a:lnTo>
                <a:lnTo>
                  <a:pt x="509300" y="2086429"/>
                </a:lnTo>
                <a:lnTo>
                  <a:pt x="535713" y="2059804"/>
                </a:lnTo>
                <a:cubicBezTo>
                  <a:pt x="837224" y="1755877"/>
                  <a:pt x="1169926" y="1420508"/>
                  <a:pt x="1537045" y="1050446"/>
                </a:cubicBezTo>
                <a:cubicBezTo>
                  <a:pt x="1558288" y="1029194"/>
                  <a:pt x="1586457" y="1018568"/>
                  <a:pt x="1614625" y="1018568"/>
                </a:cubicBezTo>
                <a:close/>
                <a:moveTo>
                  <a:pt x="2303600" y="841225"/>
                </a:moveTo>
                <a:cubicBezTo>
                  <a:pt x="2331769" y="841225"/>
                  <a:pt x="2359938" y="852309"/>
                  <a:pt x="2381181" y="874475"/>
                </a:cubicBezTo>
                <a:cubicBezTo>
                  <a:pt x="2423665" y="916960"/>
                  <a:pt x="2423665" y="987153"/>
                  <a:pt x="2381181" y="1031485"/>
                </a:cubicBezTo>
                <a:cubicBezTo>
                  <a:pt x="2381181" y="1031485"/>
                  <a:pt x="2381181" y="1031485"/>
                  <a:pt x="1379622" y="2040153"/>
                </a:cubicBezTo>
                <a:lnTo>
                  <a:pt x="1333672" y="2086429"/>
                </a:lnTo>
                <a:lnTo>
                  <a:pt x="1022608" y="2086429"/>
                </a:lnTo>
                <a:lnTo>
                  <a:pt x="1076516" y="2032139"/>
                </a:lnTo>
                <a:cubicBezTo>
                  <a:pt x="1416254" y="1689990"/>
                  <a:pt x="1797714" y="1305822"/>
                  <a:pt x="2226020" y="874475"/>
                </a:cubicBezTo>
                <a:cubicBezTo>
                  <a:pt x="2247263" y="852309"/>
                  <a:pt x="2275431" y="841225"/>
                  <a:pt x="2303600" y="841225"/>
                </a:cubicBezTo>
                <a:close/>
                <a:moveTo>
                  <a:pt x="1838798" y="795146"/>
                </a:moveTo>
                <a:cubicBezTo>
                  <a:pt x="1866888" y="795146"/>
                  <a:pt x="1894978" y="806186"/>
                  <a:pt x="1916161" y="828267"/>
                </a:cubicBezTo>
                <a:cubicBezTo>
                  <a:pt x="1958527" y="870588"/>
                  <a:pt x="1958527" y="940510"/>
                  <a:pt x="1916161" y="984672"/>
                </a:cubicBezTo>
                <a:cubicBezTo>
                  <a:pt x="1873795" y="1026993"/>
                  <a:pt x="1803800" y="1026993"/>
                  <a:pt x="1761434" y="984672"/>
                </a:cubicBezTo>
                <a:cubicBezTo>
                  <a:pt x="1717227" y="940510"/>
                  <a:pt x="1717227" y="870588"/>
                  <a:pt x="1761434" y="828267"/>
                </a:cubicBezTo>
                <a:cubicBezTo>
                  <a:pt x="1782617" y="806186"/>
                  <a:pt x="1810708" y="795146"/>
                  <a:pt x="1838798" y="795146"/>
                </a:cubicBezTo>
                <a:close/>
                <a:moveTo>
                  <a:pt x="4629710" y="514384"/>
                </a:moveTo>
                <a:lnTo>
                  <a:pt x="4629710" y="828997"/>
                </a:lnTo>
                <a:lnTo>
                  <a:pt x="4595945" y="863022"/>
                </a:lnTo>
                <a:cubicBezTo>
                  <a:pt x="4281421" y="1179966"/>
                  <a:pt x="3899954" y="1564368"/>
                  <a:pt x="3437297" y="2030584"/>
                </a:cubicBezTo>
                <a:lnTo>
                  <a:pt x="3381878" y="2086429"/>
                </a:lnTo>
                <a:lnTo>
                  <a:pt x="3070403" y="2086429"/>
                </a:lnTo>
                <a:lnTo>
                  <a:pt x="3214665" y="1940988"/>
                </a:lnTo>
                <a:cubicBezTo>
                  <a:pt x="3538718" y="1614288"/>
                  <a:pt x="3949427" y="1200224"/>
                  <a:pt x="4469965" y="675434"/>
                </a:cubicBezTo>
                <a:close/>
                <a:moveTo>
                  <a:pt x="4629710" y="0"/>
                </a:moveTo>
                <a:lnTo>
                  <a:pt x="4629710" y="314353"/>
                </a:lnTo>
                <a:lnTo>
                  <a:pt x="4558252" y="386295"/>
                </a:lnTo>
                <a:cubicBezTo>
                  <a:pt x="4166000" y="781204"/>
                  <a:pt x="3691376" y="1259044"/>
                  <a:pt x="3117080" y="1837231"/>
                </a:cubicBezTo>
                <a:lnTo>
                  <a:pt x="2869559" y="2086429"/>
                </a:lnTo>
                <a:lnTo>
                  <a:pt x="2558298" y="2086429"/>
                </a:lnTo>
                <a:lnTo>
                  <a:pt x="2623869" y="2020383"/>
                </a:lnTo>
                <a:cubicBezTo>
                  <a:pt x="2894027" y="1748266"/>
                  <a:pt x="3434344" y="1204032"/>
                  <a:pt x="4514978" y="115564"/>
                </a:cubicBezTo>
                <a:close/>
              </a:path>
            </a:pathLst>
          </a:cu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19" name="文本框 18"/>
          <p:cNvSpPr txBox="1"/>
          <p:nvPr/>
        </p:nvSpPr>
        <p:spPr>
          <a:xfrm>
            <a:off x="1303457" y="2617378"/>
            <a:ext cx="10234616" cy="1107996"/>
          </a:xfrm>
          <a:prstGeom prst="rect">
            <a:avLst/>
          </a:prstGeom>
          <a:noFill/>
        </p:spPr>
        <p:txBody>
          <a:bodyPr wrap="square" rtlCol="0">
            <a:spAutoFit/>
          </a:bodyPr>
          <a:lstStyle/>
          <a:p>
            <a:r>
              <a:rPr lang="zh-CN" altLang="en-US" sz="6600" dirty="0">
                <a:solidFill>
                  <a:prstClr val="black"/>
                </a:solidFill>
                <a:latin typeface="方正细谭黑简体" panose="02000000000000000000" pitchFamily="2" charset="-122"/>
                <a:ea typeface="方正细谭黑简体" panose="02000000000000000000" pitchFamily="2" charset="-122"/>
                <a:cs typeface="+mn-ea"/>
                <a:sym typeface="+mn-lt"/>
              </a:rPr>
              <a:t>演示完毕 </a:t>
            </a:r>
            <a:r>
              <a:rPr lang="zh-CN" altLang="en-US" sz="6600" dirty="0">
                <a:solidFill>
                  <a:srgbClr val="0070C0"/>
                </a:solidFill>
                <a:latin typeface="方正细谭黑简体" panose="02000000000000000000" pitchFamily="2" charset="-122"/>
                <a:ea typeface="方正细谭黑简体" panose="02000000000000000000" pitchFamily="2" charset="-122"/>
                <a:cs typeface="+mn-ea"/>
                <a:sym typeface="+mn-lt"/>
              </a:rPr>
              <a:t>谢谢观看</a:t>
            </a:r>
            <a:endParaRPr lang="zh-CN" altLang="en-US" sz="6600" dirty="0">
              <a:solidFill>
                <a:prstClr val="black"/>
              </a:solidFill>
              <a:latin typeface="方正细谭黑简体" panose="02000000000000000000" pitchFamily="2" charset="-122"/>
              <a:ea typeface="方正细谭黑简体" panose="02000000000000000000" pitchFamily="2" charset="-122"/>
              <a:cs typeface="+mn-ea"/>
              <a:sym typeface="+mn-lt"/>
            </a:endParaRPr>
          </a:p>
        </p:txBody>
      </p:sp>
      <p:cxnSp>
        <p:nvCxnSpPr>
          <p:cNvPr id="24" name="直接连接符 23"/>
          <p:cNvCxnSpPr/>
          <p:nvPr/>
        </p:nvCxnSpPr>
        <p:spPr>
          <a:xfrm>
            <a:off x="1303457" y="2613025"/>
            <a:ext cx="455041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303457" y="3697525"/>
            <a:ext cx="455041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19">
                                            <p:txEl>
                                              <p:pRg st="0" end="0"/>
                                            </p:txEl>
                                          </p:spTgt>
                                        </p:tgtEl>
                                        <p:attrNameLst>
                                          <p:attrName>style.visibility</p:attrName>
                                        </p:attrNameLst>
                                      </p:cBhvr>
                                      <p:to>
                                        <p:strVal val="visible"/>
                                      </p:to>
                                    </p:set>
                                    <p:anim calcmode="lin" valueType="num">
                                      <p:cBhvr>
                                        <p:cTn id="21" dur="500" fill="hold"/>
                                        <p:tgtEl>
                                          <p:spTgt spid="1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9">
                                            <p:txEl>
                                              <p:pRg st="0" end="0"/>
                                            </p:txEl>
                                          </p:spTgt>
                                        </p:tgtEl>
                                        <p:attrNameLst>
                                          <p:attrName>ppt_y</p:attrName>
                                        </p:attrNameLst>
                                      </p:cBhvr>
                                      <p:tavLst>
                                        <p:tav tm="0">
                                          <p:val>
                                            <p:strVal val="#ppt_y"/>
                                          </p:val>
                                        </p:tav>
                                        <p:tav tm="100000">
                                          <p:val>
                                            <p:strVal val="#ppt_y"/>
                                          </p:val>
                                        </p:tav>
                                      </p:tavLst>
                                    </p:anim>
                                    <p:anim calcmode="lin" valueType="num">
                                      <p:cBhvr>
                                        <p:cTn id="23" dur="500" fill="hold"/>
                                        <p:tgtEl>
                                          <p:spTgt spid="1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9">
                                            <p:txEl>
                                              <p:pRg st="0" end="0"/>
                                            </p:txEl>
                                          </p:spTgt>
                                        </p:tgtEl>
                                      </p:cBhvr>
                                    </p:animEffect>
                                  </p:childTnLst>
                                </p:cTn>
                              </p:par>
                            </p:childTnLst>
                          </p:cTn>
                        </p:par>
                        <p:par>
                          <p:cTn id="26" fill="hold">
                            <p:stCondLst>
                              <p:cond delay="1899"/>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2399"/>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2" grpId="0" animBg="1"/>
      <p:bldP spid="16" grpId="0" animBg="1"/>
      <p:bldP spid="19"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016905" y="2207506"/>
            <a:ext cx="2936096" cy="2507184"/>
            <a:chOff x="2321705" y="2270688"/>
            <a:chExt cx="2936096" cy="2507184"/>
          </a:xfrm>
        </p:grpSpPr>
        <p:pic>
          <p:nvPicPr>
            <p:cNvPr id="3" name="图片 2"/>
            <p:cNvPicPr>
              <a:picLocks noChangeAspect="1"/>
            </p:cNvPicPr>
            <p:nvPr/>
          </p:nvPicPr>
          <p:blipFill>
            <a:blip r:embed="rId1" cstate="screen"/>
            <a:stretch>
              <a:fillRect/>
            </a:stretch>
          </p:blipFill>
          <p:spPr>
            <a:xfrm>
              <a:off x="2321705" y="2270688"/>
              <a:ext cx="2936096" cy="2507184"/>
            </a:xfrm>
            <a:prstGeom prst="rect">
              <a:avLst/>
            </a:prstGeom>
          </p:spPr>
        </p:pic>
        <p:sp>
          <p:nvSpPr>
            <p:cNvPr id="4" name="椭圆 3"/>
            <p:cNvSpPr/>
            <p:nvPr/>
          </p:nvSpPr>
          <p:spPr>
            <a:xfrm>
              <a:off x="3089528" y="2741103"/>
              <a:ext cx="1302155" cy="1302155"/>
            </a:xfrm>
            <a:prstGeom prst="ellipse">
              <a:avLst/>
            </a:prstGeom>
            <a:solidFill>
              <a:schemeClr val="bg1"/>
            </a:solidFill>
            <a:ln>
              <a:noFill/>
            </a:ln>
            <a:effectLst>
              <a:outerShdw blurRad="63500" sx="106000" sy="10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237076" y="2935863"/>
              <a:ext cx="1007057" cy="830997"/>
            </a:xfrm>
            <a:prstGeom prst="rect">
              <a:avLst/>
            </a:prstGeom>
            <a:noFill/>
          </p:spPr>
          <p:txBody>
            <a:bodyPr wrap="square" rtlCol="0">
              <a:spAutoFit/>
            </a:bodyPr>
            <a:lstStyle/>
            <a:p>
              <a:pPr algn="ctr"/>
              <a:r>
                <a:rPr lang="en-US" altLang="zh-CN" sz="4800" dirty="0">
                  <a:solidFill>
                    <a:schemeClr val="accent3"/>
                  </a:solidFill>
                  <a:cs typeface="+mn-ea"/>
                  <a:sym typeface="+mn-lt"/>
                </a:rPr>
                <a:t>01</a:t>
              </a:r>
              <a:endParaRPr lang="zh-CN" altLang="en-US" sz="4800" dirty="0">
                <a:solidFill>
                  <a:schemeClr val="accent3"/>
                </a:solidFill>
                <a:cs typeface="+mn-ea"/>
                <a:sym typeface="+mn-lt"/>
              </a:endParaRPr>
            </a:p>
          </p:txBody>
        </p:sp>
      </p:grpSp>
      <p:sp>
        <p:nvSpPr>
          <p:cNvPr id="51" name="文本框 50"/>
          <p:cNvSpPr txBox="1"/>
          <p:nvPr/>
        </p:nvSpPr>
        <p:spPr>
          <a:xfrm>
            <a:off x="5362998" y="2554477"/>
            <a:ext cx="4110613" cy="707886"/>
          </a:xfrm>
          <a:prstGeom prst="rect">
            <a:avLst/>
          </a:prstGeom>
          <a:noFill/>
        </p:spPr>
        <p:txBody>
          <a:bodyPr wrap="square" rtlCol="0">
            <a:spAutoFit/>
          </a:bodyPr>
          <a:lstStyle/>
          <a:p>
            <a:r>
              <a:rPr lang="zh-CN" altLang="en-US" sz="4000" b="1" dirty="0">
                <a:solidFill>
                  <a:schemeClr val="accent3"/>
                </a:solidFill>
                <a:cs typeface="+mn-ea"/>
                <a:sym typeface="+mn-lt"/>
              </a:rPr>
              <a:t>中国式现代化</a:t>
            </a:r>
            <a:endParaRPr lang="zh-CN" altLang="en-US" sz="4000" b="1" dirty="0">
              <a:solidFill>
                <a:schemeClr val="accent3"/>
              </a:solidFill>
              <a:cs typeface="+mn-ea"/>
              <a:sym typeface="+mn-lt"/>
            </a:endParaRPr>
          </a:p>
        </p:txBody>
      </p:sp>
      <p:sp>
        <p:nvSpPr>
          <p:cNvPr id="53" name="文本框 52"/>
          <p:cNvSpPr txBox="1"/>
          <p:nvPr/>
        </p:nvSpPr>
        <p:spPr>
          <a:xfrm>
            <a:off x="5362998" y="3365124"/>
            <a:ext cx="2936096" cy="338554"/>
          </a:xfrm>
          <a:prstGeom prst="rect">
            <a:avLst/>
          </a:prstGeom>
          <a:noFill/>
        </p:spPr>
        <p:txBody>
          <a:bodyPr wrap="square" rtlCol="0">
            <a:spAutoFit/>
          </a:bodyPr>
          <a:lstStyle/>
          <a:p>
            <a:r>
              <a:rPr lang="en-US" altLang="zh-CN" sz="1600" dirty="0">
                <a:solidFill>
                  <a:schemeClr val="tx1">
                    <a:lumMod val="75000"/>
                    <a:lumOff val="25000"/>
                  </a:schemeClr>
                </a:solidFill>
                <a:latin typeface="Times New Roman" panose="02020603050405020304" pitchFamily="18" charset="0"/>
                <a:cs typeface="Times New Roman" panose="02020603050405020304" pitchFamily="18" charset="0"/>
                <a:sym typeface="+mn-lt"/>
              </a:rPr>
              <a:t>Chinese path to modernization</a:t>
            </a:r>
            <a:endParaRPr lang="zh-CN" altLang="en-US" sz="1600"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cxnSp>
        <p:nvCxnSpPr>
          <p:cNvPr id="21" name="直接连接符 20"/>
          <p:cNvCxnSpPr/>
          <p:nvPr/>
        </p:nvCxnSpPr>
        <p:spPr>
          <a:xfrm>
            <a:off x="5362998" y="3262363"/>
            <a:ext cx="318799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down)">
                                      <p:cBhvr>
                                        <p:cTn id="8" dur="500"/>
                                        <p:tgtEl>
                                          <p:spTgt spid="19"/>
                                        </p:tgtEl>
                                      </p:cBhvr>
                                    </p:animEffect>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900" decel="100000" fill="hold"/>
                                        <p:tgtEl>
                                          <p:spTgt spid="51"/>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0"/>
            <a:ext cx="12192000" cy="6858000"/>
          </a:xfrm>
          <a:prstGeom prst="rect">
            <a:avLst/>
          </a:prstGeom>
        </p:spPr>
      </p:pic>
      <p:sp>
        <p:nvSpPr>
          <p:cNvPr id="4" name="矩形 3"/>
          <p:cNvSpPr/>
          <p:nvPr/>
        </p:nvSpPr>
        <p:spPr>
          <a:xfrm>
            <a:off x="0" y="1903444"/>
            <a:ext cx="12192000" cy="3554963"/>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TextBox 25"/>
          <p:cNvSpPr txBox="1">
            <a:spLocks noChangeArrowheads="1"/>
          </p:cNvSpPr>
          <p:nvPr/>
        </p:nvSpPr>
        <p:spPr bwMode="auto">
          <a:xfrm>
            <a:off x="324188" y="37195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中国式现代化</a:t>
            </a:r>
            <a:endParaRPr lang="zh-CN" altLang="en-US" sz="2400" b="1" dirty="0">
              <a:solidFill>
                <a:schemeClr val="tx1">
                  <a:lumMod val="75000"/>
                  <a:lumOff val="25000"/>
                </a:schemeClr>
              </a:solidFill>
              <a:latin typeface="+mn-lt"/>
              <a:ea typeface="+mn-ea"/>
              <a:cs typeface="+mn-ea"/>
              <a:sym typeface="+mn-lt"/>
            </a:endParaRPr>
          </a:p>
        </p:txBody>
      </p:sp>
      <p:sp>
        <p:nvSpPr>
          <p:cNvPr id="19511" name="矩形 22"/>
          <p:cNvSpPr>
            <a:spLocks noChangeArrowheads="1"/>
          </p:cNvSpPr>
          <p:nvPr/>
        </p:nvSpPr>
        <p:spPr bwMode="auto">
          <a:xfrm>
            <a:off x="1774826" y="1985222"/>
            <a:ext cx="9255124" cy="335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zh-CN" altLang="en-US" sz="1600" dirty="0">
                <a:solidFill>
                  <a:srgbClr val="404040"/>
                </a:solidFill>
                <a:latin typeface="黑体" panose="02010609060101010101" charset="-122"/>
                <a:ea typeface="黑体" panose="02010609060101010101" charset="-122"/>
                <a:cs typeface="+mn-ea"/>
                <a:sym typeface="+mn-lt"/>
              </a:rPr>
              <a:t>  中国式现代化是中国共产党领导的社会主义现代化。既有各国现代化的共同特征，更有基于自己国情的中国特色。中国式现代化是人口规模巨大的现代化，是全体人民共同富裕的现代化，是物质文明和精神文明相协调的现代化，是人与自然和谐共生的现代化，是走和平发展道路的现代化。  </a:t>
            </a:r>
            <a:endParaRPr lang="en-US" altLang="zh-CN" sz="1600" dirty="0">
              <a:solidFill>
                <a:srgbClr val="404040"/>
              </a:solidFill>
              <a:latin typeface="黑体" panose="02010609060101010101" charset="-122"/>
              <a:ea typeface="黑体" panose="02010609060101010101" charset="-122"/>
              <a:cs typeface="+mn-ea"/>
              <a:sym typeface="+mn-lt"/>
            </a:endParaRPr>
          </a:p>
          <a:p>
            <a:pPr eaLnBrk="1" hangingPunct="1">
              <a:lnSpc>
                <a:spcPct val="150000"/>
              </a:lnSpc>
            </a:pPr>
            <a:r>
              <a:rPr lang="zh-CN" altLang="en-US" sz="1600" dirty="0">
                <a:solidFill>
                  <a:srgbClr val="404040"/>
                </a:solidFill>
                <a:latin typeface="黑体" panose="02010609060101010101" charset="-122"/>
                <a:ea typeface="黑体" panose="02010609060101010101" charset="-122"/>
                <a:cs typeface="+mn-ea"/>
                <a:sym typeface="+mn-lt"/>
              </a:rPr>
              <a:t>  中共十八大以来，习近平总书记站在中华民族永续发展的高度，大力推动生态文明理论创新、实践创新、制度创新，创造性提出一系列富有中国特色、体现时代精神、引领人类文明发展进步的新理念新思想新战略，形成了习近平生态文明思想，指引和推动我国生态环境保护发生历史性、转折性、全局性变化。我们要创造更好的生态环境，提供更多的优质生态产品，满足人民群众对美好生活的需要。全面建成社会主义现代化强国、实现第二个百年奋斗目标，以中国式现代化全面推进中华民族伟大复兴。</a:t>
            </a:r>
            <a:endParaRPr lang="en-US" altLang="zh-CN" sz="1600" dirty="0">
              <a:solidFill>
                <a:srgbClr val="404040"/>
              </a:solidFill>
              <a:latin typeface="黑体" panose="02010609060101010101" charset="-122"/>
              <a:ea typeface="黑体" panose="0201060906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a:spLocks noChangeArrowheads="1"/>
          </p:cNvSpPr>
          <p:nvPr/>
        </p:nvSpPr>
        <p:spPr bwMode="auto">
          <a:xfrm>
            <a:off x="2457452" y="569167"/>
            <a:ext cx="6978647" cy="5869734"/>
          </a:xfrm>
          <a:custGeom>
            <a:avLst/>
            <a:gdLst>
              <a:gd name="T0" fmla="*/ 0 w 3668"/>
              <a:gd name="T1" fmla="*/ 2147483647 h 3785"/>
              <a:gd name="T2" fmla="*/ 361524104 w 3668"/>
              <a:gd name="T3" fmla="*/ 2147483647 h 3785"/>
              <a:gd name="T4" fmla="*/ 735908169 w 3668"/>
              <a:gd name="T5" fmla="*/ 2147483647 h 3785"/>
              <a:gd name="T6" fmla="*/ 1140300002 w 3668"/>
              <a:gd name="T7" fmla="*/ 2121163345 h 3785"/>
              <a:gd name="T8" fmla="*/ 1646146616 w 3668"/>
              <a:gd name="T9" fmla="*/ 1908378373 h 3785"/>
              <a:gd name="T10" fmla="*/ 2147483647 w 3668"/>
              <a:gd name="T11" fmla="*/ 1648839571 h 3785"/>
              <a:gd name="T12" fmla="*/ 2147483647 w 3668"/>
              <a:gd name="T13" fmla="*/ 1455138851 h 3785"/>
              <a:gd name="T14" fmla="*/ 2147483647 w 3668"/>
              <a:gd name="T15" fmla="*/ 1330140269 h 3785"/>
              <a:gd name="T16" fmla="*/ 2147483647 w 3668"/>
              <a:gd name="T17" fmla="*/ 1127852271 h 3785"/>
              <a:gd name="T18" fmla="*/ 2147483647 w 3668"/>
              <a:gd name="T19" fmla="*/ 935105911 h 3785"/>
              <a:gd name="T20" fmla="*/ 2147483647 w 3668"/>
              <a:gd name="T21" fmla="*/ 732816936 h 3785"/>
              <a:gd name="T22" fmla="*/ 2147483647 w 3668"/>
              <a:gd name="T23" fmla="*/ 578239081 h 3785"/>
              <a:gd name="T24" fmla="*/ 2147483647 w 3668"/>
              <a:gd name="T25" fmla="*/ 336829195 h 3785"/>
              <a:gd name="T26" fmla="*/ 2147483647 w 3668"/>
              <a:gd name="T27" fmla="*/ 240455527 h 3785"/>
              <a:gd name="T28" fmla="*/ 2147483647 w 3668"/>
              <a:gd name="T29" fmla="*/ 0 h 3785"/>
              <a:gd name="T30" fmla="*/ 2147483647 w 3668"/>
              <a:gd name="T31" fmla="*/ 655528497 h 3785"/>
              <a:gd name="T32" fmla="*/ 2147483647 w 3668"/>
              <a:gd name="T33" fmla="*/ 500949665 h 3785"/>
              <a:gd name="T34" fmla="*/ 2147483647 w 3668"/>
              <a:gd name="T35" fmla="*/ 790068717 h 3785"/>
              <a:gd name="T36" fmla="*/ 2147483647 w 3668"/>
              <a:gd name="T37" fmla="*/ 1146935547 h 3785"/>
              <a:gd name="T38" fmla="*/ 2147483647 w 3668"/>
              <a:gd name="T39" fmla="*/ 1445597213 h 3785"/>
              <a:gd name="T40" fmla="*/ 2147483647 w 3668"/>
              <a:gd name="T41" fmla="*/ 1658381209 h 3785"/>
              <a:gd name="T42" fmla="*/ 2147483647 w 3668"/>
              <a:gd name="T43" fmla="*/ 1879753459 h 3785"/>
              <a:gd name="T44" fmla="*/ 2147483647 w 3668"/>
              <a:gd name="T45" fmla="*/ 2082041458 h 3785"/>
              <a:gd name="T46" fmla="*/ 2147483647 w 3668"/>
              <a:gd name="T47" fmla="*/ 2147483647 h 3785"/>
              <a:gd name="T48" fmla="*/ 2147483647 w 3668"/>
              <a:gd name="T49" fmla="*/ 2147483647 h 3785"/>
              <a:gd name="T50" fmla="*/ 2147483647 w 3668"/>
              <a:gd name="T51" fmla="*/ 2147483647 h 3785"/>
              <a:gd name="T52" fmla="*/ 2147483647 w 3668"/>
              <a:gd name="T53" fmla="*/ 2147483647 h 3785"/>
              <a:gd name="T54" fmla="*/ 2147483647 w 3668"/>
              <a:gd name="T55" fmla="*/ 2147483647 h 3785"/>
              <a:gd name="T56" fmla="*/ 0 w 3668"/>
              <a:gd name="T57" fmla="*/ 2147483647 h 3785"/>
              <a:gd name="T58" fmla="*/ 0 w 3668"/>
              <a:gd name="T59" fmla="*/ 2147483647 h 37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668" h="3785">
                <a:moveTo>
                  <a:pt x="0" y="2742"/>
                </a:moveTo>
                <a:lnTo>
                  <a:pt x="253" y="2556"/>
                </a:lnTo>
                <a:lnTo>
                  <a:pt x="515" y="2395"/>
                </a:lnTo>
                <a:lnTo>
                  <a:pt x="798" y="2223"/>
                </a:lnTo>
                <a:lnTo>
                  <a:pt x="1152" y="2000"/>
                </a:lnTo>
                <a:lnTo>
                  <a:pt x="1587" y="1728"/>
                </a:lnTo>
                <a:lnTo>
                  <a:pt x="1869" y="1525"/>
                </a:lnTo>
                <a:lnTo>
                  <a:pt x="2061" y="1394"/>
                </a:lnTo>
                <a:lnTo>
                  <a:pt x="2324" y="1182"/>
                </a:lnTo>
                <a:lnTo>
                  <a:pt x="2557" y="980"/>
                </a:lnTo>
                <a:lnTo>
                  <a:pt x="2769" y="768"/>
                </a:lnTo>
                <a:lnTo>
                  <a:pt x="2941" y="606"/>
                </a:lnTo>
                <a:lnTo>
                  <a:pt x="3193" y="353"/>
                </a:lnTo>
                <a:lnTo>
                  <a:pt x="3011" y="252"/>
                </a:lnTo>
                <a:lnTo>
                  <a:pt x="3648" y="0"/>
                </a:lnTo>
                <a:lnTo>
                  <a:pt x="3668" y="687"/>
                </a:lnTo>
                <a:lnTo>
                  <a:pt x="3466" y="525"/>
                </a:lnTo>
                <a:lnTo>
                  <a:pt x="3213" y="828"/>
                </a:lnTo>
                <a:lnTo>
                  <a:pt x="2910" y="1202"/>
                </a:lnTo>
                <a:lnTo>
                  <a:pt x="2698" y="1515"/>
                </a:lnTo>
                <a:lnTo>
                  <a:pt x="2597" y="1738"/>
                </a:lnTo>
                <a:lnTo>
                  <a:pt x="2496" y="1970"/>
                </a:lnTo>
                <a:lnTo>
                  <a:pt x="2435" y="2182"/>
                </a:lnTo>
                <a:lnTo>
                  <a:pt x="2375" y="2384"/>
                </a:lnTo>
                <a:lnTo>
                  <a:pt x="2264" y="2779"/>
                </a:lnTo>
                <a:lnTo>
                  <a:pt x="2183" y="3152"/>
                </a:lnTo>
                <a:lnTo>
                  <a:pt x="2122" y="3445"/>
                </a:lnTo>
                <a:lnTo>
                  <a:pt x="2042" y="3785"/>
                </a:lnTo>
                <a:lnTo>
                  <a:pt x="0" y="3785"/>
                </a:lnTo>
                <a:lnTo>
                  <a:pt x="0" y="2742"/>
                </a:lnTo>
                <a:close/>
              </a:path>
            </a:pathLst>
          </a:custGeom>
          <a:gradFill rotWithShape="1">
            <a:gsLst>
              <a:gs pos="0">
                <a:srgbClr val="BFBFBF"/>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lIns="83831" tIns="41916" rIns="83831" bIns="41916" anchor="ctr"/>
          <a:lstStyle/>
          <a:p>
            <a:endParaRPr lang="zh-CN" altLang="en-US" sz="2400">
              <a:cs typeface="+mn-ea"/>
              <a:sym typeface="+mn-lt"/>
            </a:endParaRPr>
          </a:p>
        </p:txBody>
      </p:sp>
      <p:sp>
        <p:nvSpPr>
          <p:cNvPr id="4" name="圆角矩形 3"/>
          <p:cNvSpPr/>
          <p:nvPr/>
        </p:nvSpPr>
        <p:spPr>
          <a:xfrm>
            <a:off x="5035550" y="2206303"/>
            <a:ext cx="2120900" cy="538410"/>
          </a:xfrm>
          <a:prstGeom prst="roundRect">
            <a:avLst/>
          </a:prstGeom>
          <a:gradFill>
            <a:gsLst>
              <a:gs pos="0">
                <a:schemeClr val="accent2">
                  <a:lumMod val="60000"/>
                  <a:lumOff val="40000"/>
                </a:schemeClr>
              </a:gs>
              <a:gs pos="66000">
                <a:schemeClr val="accent2"/>
              </a:gs>
            </a:gsLst>
            <a:lin ang="0" scaled="1"/>
          </a:gradFill>
          <a:ln>
            <a:noFill/>
          </a:ln>
          <a:effectLst>
            <a:outerShdw blurRad="508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noProof="1">
                <a:latin typeface="黑体" panose="02010609060101010101" charset="-122"/>
                <a:ea typeface="黑体" panose="02010609060101010101" charset="-122"/>
                <a:cs typeface="+mn-ea"/>
                <a:sym typeface="+mn-lt"/>
              </a:rPr>
              <a:t>坚持中国特色社会主义</a:t>
            </a:r>
            <a:endParaRPr lang="zh-CN" altLang="en-US" noProof="1">
              <a:latin typeface="黑体" panose="02010609060101010101" charset="-122"/>
              <a:ea typeface="黑体" panose="02010609060101010101" charset="-122"/>
              <a:cs typeface="+mn-ea"/>
              <a:sym typeface="+mn-lt"/>
            </a:endParaRPr>
          </a:p>
        </p:txBody>
      </p:sp>
      <p:sp>
        <p:nvSpPr>
          <p:cNvPr id="5" name="圆角矩形 4"/>
          <p:cNvSpPr/>
          <p:nvPr/>
        </p:nvSpPr>
        <p:spPr>
          <a:xfrm>
            <a:off x="1955404" y="3429000"/>
            <a:ext cx="2123017" cy="538410"/>
          </a:xfrm>
          <a:prstGeom prst="roundRect">
            <a:avLst/>
          </a:prstGeom>
          <a:gradFill>
            <a:gsLst>
              <a:gs pos="47000">
                <a:schemeClr val="accent3"/>
              </a:gs>
              <a:gs pos="100000">
                <a:schemeClr val="accent3">
                  <a:lumMod val="75000"/>
                </a:schemeClr>
              </a:gs>
            </a:gsLst>
            <a:lin ang="0" scaled="1"/>
          </a:gradFill>
          <a:ln>
            <a:noFill/>
          </a:ln>
          <a:effectLst>
            <a:outerShdw blurRad="508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noProof="1">
                <a:latin typeface="黑体" panose="02010609060101010101" charset="-122"/>
                <a:ea typeface="黑体" panose="02010609060101010101" charset="-122"/>
                <a:cs typeface="+mn-ea"/>
                <a:sym typeface="+mn-lt"/>
              </a:rPr>
              <a:t>实现高质量发展</a:t>
            </a:r>
            <a:endParaRPr lang="zh-CN" altLang="en-US" sz="1735" noProof="1">
              <a:cs typeface="+mn-ea"/>
              <a:sym typeface="+mn-lt"/>
            </a:endParaRPr>
          </a:p>
        </p:txBody>
      </p:sp>
      <p:sp>
        <p:nvSpPr>
          <p:cNvPr id="6" name="圆角矩形 5"/>
          <p:cNvSpPr/>
          <p:nvPr/>
        </p:nvSpPr>
        <p:spPr>
          <a:xfrm>
            <a:off x="5035550" y="3429000"/>
            <a:ext cx="2123016" cy="538409"/>
          </a:xfrm>
          <a:prstGeom prst="roundRect">
            <a:avLst/>
          </a:prstGeom>
          <a:gradFill>
            <a:gsLst>
              <a:gs pos="0">
                <a:schemeClr val="accent2">
                  <a:lumMod val="60000"/>
                  <a:lumOff val="40000"/>
                </a:schemeClr>
              </a:gs>
              <a:gs pos="66000">
                <a:schemeClr val="accent2"/>
              </a:gs>
            </a:gsLst>
            <a:lin ang="0" scaled="1"/>
          </a:gradFill>
          <a:ln>
            <a:noFill/>
          </a:ln>
          <a:effectLst>
            <a:outerShdw blurRad="508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noProof="1">
                <a:latin typeface="黑体" panose="02010609060101010101" charset="-122"/>
                <a:ea typeface="黑体" panose="02010609060101010101" charset="-122"/>
                <a:cs typeface="+mn-ea"/>
                <a:sym typeface="+mn-lt"/>
              </a:rPr>
              <a:t>发展全过程人民民主</a:t>
            </a:r>
            <a:endParaRPr lang="zh-CN" altLang="en-US" noProof="1">
              <a:cs typeface="+mn-ea"/>
              <a:sym typeface="+mn-lt"/>
            </a:endParaRPr>
          </a:p>
        </p:txBody>
      </p:sp>
      <p:sp>
        <p:nvSpPr>
          <p:cNvPr id="7" name="圆角矩形 6"/>
          <p:cNvSpPr/>
          <p:nvPr/>
        </p:nvSpPr>
        <p:spPr>
          <a:xfrm>
            <a:off x="8115696" y="4664745"/>
            <a:ext cx="2120900" cy="538409"/>
          </a:xfrm>
          <a:prstGeom prst="roundRect">
            <a:avLst/>
          </a:prstGeom>
          <a:gradFill>
            <a:gsLst>
              <a:gs pos="47000">
                <a:schemeClr val="accent3"/>
              </a:gs>
              <a:gs pos="100000">
                <a:schemeClr val="accent3">
                  <a:lumMod val="75000"/>
                </a:schemeClr>
              </a:gs>
            </a:gsLst>
            <a:lin ang="0" scaled="1"/>
          </a:gradFill>
          <a:ln>
            <a:noFill/>
          </a:ln>
          <a:effectLst>
            <a:outerShdw blurRad="508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noProof="1">
                <a:latin typeface="黑体" panose="02010609060101010101" charset="-122"/>
                <a:ea typeface="黑体" panose="02010609060101010101" charset="-122"/>
                <a:cs typeface="+mn-ea"/>
                <a:sym typeface="+mn-lt"/>
              </a:rPr>
              <a:t>丰富人民精神世界</a:t>
            </a:r>
            <a:endParaRPr lang="zh-CN" altLang="en-US" noProof="1">
              <a:cs typeface="+mn-ea"/>
              <a:sym typeface="+mn-lt"/>
            </a:endParaRPr>
          </a:p>
        </p:txBody>
      </p:sp>
      <p:sp>
        <p:nvSpPr>
          <p:cNvPr id="9" name="圆角矩形 8"/>
          <p:cNvSpPr/>
          <p:nvPr/>
        </p:nvSpPr>
        <p:spPr>
          <a:xfrm>
            <a:off x="1955404" y="2206303"/>
            <a:ext cx="2120900" cy="538410"/>
          </a:xfrm>
          <a:prstGeom prst="roundRect">
            <a:avLst/>
          </a:prstGeom>
          <a:gradFill>
            <a:gsLst>
              <a:gs pos="47000">
                <a:schemeClr val="accent3"/>
              </a:gs>
              <a:gs pos="100000">
                <a:schemeClr val="accent3">
                  <a:lumMod val="75000"/>
                </a:schemeClr>
              </a:gs>
            </a:gsLst>
            <a:lin ang="0" scaled="1"/>
          </a:gradFill>
          <a:ln>
            <a:noFill/>
          </a:ln>
          <a:effectLst>
            <a:outerShdw blurRad="508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noProof="1">
                <a:latin typeface="黑体" panose="02010609060101010101" charset="-122"/>
                <a:ea typeface="黑体" panose="02010609060101010101" charset="-122"/>
                <a:cs typeface="+mn-ea"/>
                <a:sym typeface="+mn-lt"/>
              </a:rPr>
              <a:t>坚持中国共产党领导</a:t>
            </a:r>
            <a:endParaRPr lang="zh-CN" altLang="en-US" noProof="1">
              <a:latin typeface="黑体" panose="02010609060101010101" charset="-122"/>
              <a:ea typeface="黑体" panose="02010609060101010101" charset="-122"/>
              <a:cs typeface="+mn-ea"/>
              <a:sym typeface="+mn-lt"/>
            </a:endParaRPr>
          </a:p>
        </p:txBody>
      </p:sp>
      <p:sp>
        <p:nvSpPr>
          <p:cNvPr id="17" name="TextBox 25"/>
          <p:cNvSpPr txBox="1">
            <a:spLocks noChangeArrowheads="1"/>
          </p:cNvSpPr>
          <p:nvPr/>
        </p:nvSpPr>
        <p:spPr bwMode="auto">
          <a:xfrm>
            <a:off x="324188" y="371958"/>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中国式现代化本质要求</a:t>
            </a:r>
            <a:endParaRPr lang="zh-CN" altLang="en-US" sz="2400" b="1" dirty="0">
              <a:solidFill>
                <a:schemeClr val="tx1">
                  <a:lumMod val="75000"/>
                  <a:lumOff val="25000"/>
                </a:schemeClr>
              </a:solidFill>
              <a:latin typeface="+mn-lt"/>
              <a:ea typeface="+mn-ea"/>
              <a:cs typeface="+mn-ea"/>
              <a:sym typeface="+mn-lt"/>
            </a:endParaRPr>
          </a:p>
        </p:txBody>
      </p:sp>
      <p:sp>
        <p:nvSpPr>
          <p:cNvPr id="18" name="圆角矩形 6"/>
          <p:cNvSpPr/>
          <p:nvPr/>
        </p:nvSpPr>
        <p:spPr>
          <a:xfrm>
            <a:off x="1955404" y="4664745"/>
            <a:ext cx="2120900" cy="538409"/>
          </a:xfrm>
          <a:prstGeom prst="roundRect">
            <a:avLst/>
          </a:prstGeom>
          <a:gradFill>
            <a:gsLst>
              <a:gs pos="47000">
                <a:schemeClr val="accent3"/>
              </a:gs>
              <a:gs pos="100000">
                <a:schemeClr val="accent3">
                  <a:lumMod val="75000"/>
                </a:schemeClr>
              </a:gs>
            </a:gsLst>
            <a:lin ang="0" scaled="1"/>
          </a:gradFill>
          <a:ln>
            <a:noFill/>
          </a:ln>
          <a:effectLst>
            <a:outerShdw blurRad="508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noProof="1">
                <a:latin typeface="黑体" panose="02010609060101010101" charset="-122"/>
                <a:ea typeface="黑体" panose="02010609060101010101" charset="-122"/>
                <a:cs typeface="+mn-ea"/>
                <a:sym typeface="+mn-lt"/>
              </a:rPr>
              <a:t>实现全体人民共同富裕</a:t>
            </a:r>
            <a:endParaRPr lang="zh-CN" altLang="en-US" noProof="1">
              <a:cs typeface="+mn-ea"/>
              <a:sym typeface="+mn-lt"/>
            </a:endParaRPr>
          </a:p>
        </p:txBody>
      </p:sp>
      <p:sp>
        <p:nvSpPr>
          <p:cNvPr id="20" name="圆角矩形 6"/>
          <p:cNvSpPr/>
          <p:nvPr/>
        </p:nvSpPr>
        <p:spPr>
          <a:xfrm>
            <a:off x="8115696" y="3429000"/>
            <a:ext cx="2120900" cy="538409"/>
          </a:xfrm>
          <a:prstGeom prst="roundRect">
            <a:avLst/>
          </a:prstGeom>
          <a:gradFill>
            <a:gsLst>
              <a:gs pos="47000">
                <a:schemeClr val="accent3"/>
              </a:gs>
              <a:gs pos="100000">
                <a:schemeClr val="accent3">
                  <a:lumMod val="75000"/>
                </a:schemeClr>
              </a:gs>
            </a:gsLst>
            <a:lin ang="0" scaled="1"/>
          </a:gradFill>
          <a:ln>
            <a:noFill/>
          </a:ln>
          <a:effectLst>
            <a:outerShdw blurRad="508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noProof="1">
                <a:latin typeface="黑体" panose="02010609060101010101" charset="-122"/>
                <a:ea typeface="黑体" panose="02010609060101010101" charset="-122"/>
                <a:cs typeface="+mn-ea"/>
                <a:sym typeface="+mn-lt"/>
              </a:rPr>
              <a:t>促进人与自然和谐共生</a:t>
            </a:r>
            <a:endParaRPr lang="zh-CN" altLang="en-US" noProof="1">
              <a:cs typeface="+mn-ea"/>
              <a:sym typeface="+mn-lt"/>
            </a:endParaRPr>
          </a:p>
        </p:txBody>
      </p:sp>
      <p:sp>
        <p:nvSpPr>
          <p:cNvPr id="21" name="圆角矩形 6"/>
          <p:cNvSpPr/>
          <p:nvPr/>
        </p:nvSpPr>
        <p:spPr>
          <a:xfrm>
            <a:off x="8115696" y="2188704"/>
            <a:ext cx="2120900" cy="538409"/>
          </a:xfrm>
          <a:prstGeom prst="roundRect">
            <a:avLst/>
          </a:prstGeom>
          <a:gradFill>
            <a:gsLst>
              <a:gs pos="47000">
                <a:schemeClr val="accent3"/>
              </a:gs>
              <a:gs pos="100000">
                <a:schemeClr val="accent3">
                  <a:lumMod val="75000"/>
                </a:schemeClr>
              </a:gs>
            </a:gsLst>
            <a:lin ang="0" scaled="1"/>
          </a:gradFill>
          <a:ln>
            <a:noFill/>
          </a:ln>
          <a:effectLst>
            <a:outerShdw blurRad="508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noProof="1">
                <a:latin typeface="黑体" panose="02010609060101010101" charset="-122"/>
                <a:ea typeface="黑体" panose="02010609060101010101" charset="-122"/>
                <a:cs typeface="+mn-ea"/>
                <a:sym typeface="+mn-lt"/>
              </a:rPr>
              <a:t>推动构建人类命运共同体</a:t>
            </a:r>
            <a:endParaRPr lang="zh-CN" altLang="en-US" noProof="1">
              <a:cs typeface="+mn-ea"/>
              <a:sym typeface="+mn-lt"/>
            </a:endParaRPr>
          </a:p>
        </p:txBody>
      </p:sp>
      <p:sp>
        <p:nvSpPr>
          <p:cNvPr id="22" name="圆角矩形 5"/>
          <p:cNvSpPr/>
          <p:nvPr/>
        </p:nvSpPr>
        <p:spPr>
          <a:xfrm>
            <a:off x="5034492" y="4664746"/>
            <a:ext cx="2123016" cy="538408"/>
          </a:xfrm>
          <a:prstGeom prst="roundRect">
            <a:avLst/>
          </a:prstGeom>
          <a:gradFill>
            <a:gsLst>
              <a:gs pos="0">
                <a:schemeClr val="accent2">
                  <a:lumMod val="60000"/>
                  <a:lumOff val="40000"/>
                </a:schemeClr>
              </a:gs>
              <a:gs pos="66000">
                <a:schemeClr val="accent2"/>
              </a:gs>
            </a:gsLst>
            <a:lin ang="0" scaled="1"/>
          </a:gradFill>
          <a:ln>
            <a:noFill/>
          </a:ln>
          <a:effectLst>
            <a:outerShdw blurRad="508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noProof="1">
                <a:latin typeface="黑体" panose="02010609060101010101" charset="-122"/>
                <a:ea typeface="黑体" panose="02010609060101010101" charset="-122"/>
                <a:cs typeface="+mn-ea"/>
                <a:sym typeface="+mn-lt"/>
              </a:rPr>
              <a:t>创造人类文明新形态</a:t>
            </a:r>
            <a:endParaRPr lang="zh-CN" altLang="en-US" sz="1735" noProof="1">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 presetClass="entr" presetSubtype="8" fill="hold" grpId="0" nodeType="withEffect">
                                  <p:stCondLst>
                                    <p:cond delay="30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ppt_x</p:attrName>
                                        </p:attrNameLst>
                                      </p:cBhvr>
                                      <p:tavLst>
                                        <p:tav tm="0">
                                          <p:val>
                                            <p:strVal val="0-#ppt_w/2"/>
                                          </p:val>
                                        </p:tav>
                                        <p:tav tm="100000">
                                          <p:val>
                                            <p:strVal val="#ppt_x"/>
                                          </p:val>
                                        </p:tav>
                                      </p:tavLst>
                                    </p:anim>
                                    <p:anim calcmode="lin" valueType="num">
                                      <p:cBhvr>
                                        <p:cTn id="11" dur="5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0-#ppt_w/2"/>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70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ppt_x</p:attrName>
                                        </p:attrNameLst>
                                      </p:cBhvr>
                                      <p:tavLst>
                                        <p:tav tm="0">
                                          <p:val>
                                            <p:strVal val="0-#ppt_w/2"/>
                                          </p:val>
                                        </p:tav>
                                        <p:tav tm="100000">
                                          <p:val>
                                            <p:strVal val="#ppt_x"/>
                                          </p:val>
                                        </p:tav>
                                      </p:tavLst>
                                    </p:anim>
                                    <p:anim calcmode="lin" valueType="num">
                                      <p:cBhvr>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9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ppt_x</p:attrName>
                                        </p:attrNameLst>
                                      </p:cBhvr>
                                      <p:tavLst>
                                        <p:tav tm="0">
                                          <p:val>
                                            <p:strVal val="0-#ppt_w/2"/>
                                          </p:val>
                                        </p:tav>
                                        <p:tav tm="100000">
                                          <p:val>
                                            <p:strVal val="#ppt_x"/>
                                          </p:val>
                                        </p:tav>
                                      </p:tavLst>
                                    </p:anim>
                                    <p:anim calcmode="lin" valueType="num">
                                      <p:cBhvr>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120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ppt_x</p:attrName>
                                        </p:attrNameLst>
                                      </p:cBhvr>
                                      <p:tavLst>
                                        <p:tav tm="0">
                                          <p:val>
                                            <p:strVal val="0-#ppt_w/2"/>
                                          </p:val>
                                        </p:tav>
                                        <p:tav tm="100000">
                                          <p:val>
                                            <p:strVal val="#ppt_x"/>
                                          </p:val>
                                        </p:tav>
                                      </p:tavLst>
                                    </p:anim>
                                    <p:anim calcmode="lin" valueType="num">
                                      <p:cBhvr>
                                        <p:cTn id="27" dur="500" fill="hold"/>
                                        <p:tgtEl>
                                          <p:spTgt spid="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120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ppt_x</p:attrName>
                                        </p:attrNameLst>
                                      </p:cBhvr>
                                      <p:tavLst>
                                        <p:tav tm="0">
                                          <p:val>
                                            <p:strVal val="0-#ppt_w/2"/>
                                          </p:val>
                                        </p:tav>
                                        <p:tav tm="100000">
                                          <p:val>
                                            <p:strVal val="#ppt_x"/>
                                          </p:val>
                                        </p:tav>
                                      </p:tavLst>
                                    </p:anim>
                                    <p:anim calcmode="lin" valueType="num">
                                      <p:cBhvr>
                                        <p:cTn id="31" dur="50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120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ppt_x</p:attrName>
                                        </p:attrNameLst>
                                      </p:cBhvr>
                                      <p:tavLst>
                                        <p:tav tm="0">
                                          <p:val>
                                            <p:strVal val="0-#ppt_w/2"/>
                                          </p:val>
                                        </p:tav>
                                        <p:tav tm="100000">
                                          <p:val>
                                            <p:strVal val="#ppt_x"/>
                                          </p:val>
                                        </p:tav>
                                      </p:tavLst>
                                    </p:anim>
                                    <p:anim calcmode="lin" valueType="num">
                                      <p:cBhvr>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120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ppt_x</p:attrName>
                                        </p:attrNameLst>
                                      </p:cBhvr>
                                      <p:tavLst>
                                        <p:tav tm="0">
                                          <p:val>
                                            <p:strVal val="0-#ppt_w/2"/>
                                          </p:val>
                                        </p:tav>
                                        <p:tav tm="100000">
                                          <p:val>
                                            <p:strVal val="#ppt_x"/>
                                          </p:val>
                                        </p:tav>
                                      </p:tavLst>
                                    </p:anim>
                                    <p:anim calcmode="lin" valueType="num">
                                      <p:cBhvr>
                                        <p:cTn id="39" dur="500" fill="hold"/>
                                        <p:tgtEl>
                                          <p:spTgt spid="21"/>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90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ppt_x</p:attrName>
                                        </p:attrNameLst>
                                      </p:cBhvr>
                                      <p:tavLst>
                                        <p:tav tm="0">
                                          <p:val>
                                            <p:strVal val="0-#ppt_w/2"/>
                                          </p:val>
                                        </p:tav>
                                        <p:tav tm="100000">
                                          <p:val>
                                            <p:strVal val="#ppt_x"/>
                                          </p:val>
                                        </p:tav>
                                      </p:tavLst>
                                    </p:anim>
                                    <p:anim calcmode="lin" valueType="num">
                                      <p:cBhvr>
                                        <p:cTn id="43"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8" grpId="0" animBg="1"/>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016905" y="2207506"/>
            <a:ext cx="2936096" cy="2507184"/>
            <a:chOff x="2321705" y="2270688"/>
            <a:chExt cx="2936096" cy="2507184"/>
          </a:xfrm>
        </p:grpSpPr>
        <p:pic>
          <p:nvPicPr>
            <p:cNvPr id="3" name="图片 2"/>
            <p:cNvPicPr>
              <a:picLocks noChangeAspect="1"/>
            </p:cNvPicPr>
            <p:nvPr/>
          </p:nvPicPr>
          <p:blipFill>
            <a:blip r:embed="rId1" cstate="screen"/>
            <a:stretch>
              <a:fillRect/>
            </a:stretch>
          </p:blipFill>
          <p:spPr>
            <a:xfrm>
              <a:off x="2321705" y="2270688"/>
              <a:ext cx="2936096" cy="2507184"/>
            </a:xfrm>
            <a:prstGeom prst="rect">
              <a:avLst/>
            </a:prstGeom>
          </p:spPr>
        </p:pic>
        <p:sp>
          <p:nvSpPr>
            <p:cNvPr id="4" name="椭圆 3"/>
            <p:cNvSpPr/>
            <p:nvPr/>
          </p:nvSpPr>
          <p:spPr>
            <a:xfrm>
              <a:off x="3089528" y="2741103"/>
              <a:ext cx="1302155" cy="1302155"/>
            </a:xfrm>
            <a:prstGeom prst="ellipse">
              <a:avLst/>
            </a:prstGeom>
            <a:solidFill>
              <a:schemeClr val="bg1"/>
            </a:solidFill>
            <a:ln>
              <a:noFill/>
            </a:ln>
            <a:effectLst>
              <a:outerShdw blurRad="63500" sx="106000" sy="10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237076" y="2935863"/>
              <a:ext cx="1007057" cy="830997"/>
            </a:xfrm>
            <a:prstGeom prst="rect">
              <a:avLst/>
            </a:prstGeom>
            <a:noFill/>
          </p:spPr>
          <p:txBody>
            <a:bodyPr wrap="square" rtlCol="0">
              <a:spAutoFit/>
            </a:bodyPr>
            <a:lstStyle/>
            <a:p>
              <a:pPr algn="ctr"/>
              <a:r>
                <a:rPr lang="en-US" altLang="zh-CN" sz="4800" dirty="0">
                  <a:solidFill>
                    <a:schemeClr val="accent3"/>
                  </a:solidFill>
                  <a:cs typeface="+mn-ea"/>
                  <a:sym typeface="+mn-lt"/>
                </a:rPr>
                <a:t>02</a:t>
              </a:r>
              <a:endParaRPr lang="zh-CN" altLang="en-US" sz="4800" dirty="0">
                <a:solidFill>
                  <a:schemeClr val="accent3"/>
                </a:solidFill>
                <a:cs typeface="+mn-ea"/>
                <a:sym typeface="+mn-lt"/>
              </a:endParaRPr>
            </a:p>
          </p:txBody>
        </p:sp>
      </p:grpSp>
      <p:sp>
        <p:nvSpPr>
          <p:cNvPr id="51" name="文本框 50"/>
          <p:cNvSpPr txBox="1"/>
          <p:nvPr/>
        </p:nvSpPr>
        <p:spPr>
          <a:xfrm>
            <a:off x="5362998" y="2554477"/>
            <a:ext cx="4110613" cy="707886"/>
          </a:xfrm>
          <a:prstGeom prst="rect">
            <a:avLst/>
          </a:prstGeom>
          <a:noFill/>
        </p:spPr>
        <p:txBody>
          <a:bodyPr wrap="square" rtlCol="0">
            <a:spAutoFit/>
          </a:bodyPr>
          <a:lstStyle/>
          <a:p>
            <a:r>
              <a:rPr lang="zh-CN" altLang="en-US" sz="4000" b="1" dirty="0">
                <a:solidFill>
                  <a:schemeClr val="accent3"/>
                </a:solidFill>
                <a:cs typeface="+mn-ea"/>
                <a:sym typeface="+mn-lt"/>
              </a:rPr>
              <a:t>经济、科技实践</a:t>
            </a:r>
            <a:endParaRPr lang="zh-CN" altLang="en-US" sz="4000" b="1" dirty="0">
              <a:solidFill>
                <a:schemeClr val="accent3"/>
              </a:solidFill>
              <a:cs typeface="+mn-ea"/>
              <a:sym typeface="+mn-lt"/>
            </a:endParaRPr>
          </a:p>
        </p:txBody>
      </p:sp>
      <p:sp>
        <p:nvSpPr>
          <p:cNvPr id="53" name="文本框 52"/>
          <p:cNvSpPr txBox="1"/>
          <p:nvPr/>
        </p:nvSpPr>
        <p:spPr>
          <a:xfrm>
            <a:off x="5299793" y="3365124"/>
            <a:ext cx="5415051" cy="338554"/>
          </a:xfrm>
          <a:prstGeom prst="rect">
            <a:avLst/>
          </a:prstGeom>
          <a:noFill/>
        </p:spPr>
        <p:txBody>
          <a:bodyPr wrap="square" rtlCol="0">
            <a:spAutoFit/>
          </a:bodyPr>
          <a:lstStyle/>
          <a:p>
            <a:r>
              <a:rPr lang="en-US" altLang="zh-CN" sz="1600" dirty="0">
                <a:solidFill>
                  <a:schemeClr val="tx1">
                    <a:lumMod val="75000"/>
                    <a:lumOff val="25000"/>
                  </a:schemeClr>
                </a:solidFill>
                <a:latin typeface="Times New Roman" panose="02020603050405020304" pitchFamily="18" charset="0"/>
                <a:cs typeface="Times New Roman" panose="02020603050405020304" pitchFamily="18" charset="0"/>
                <a:sym typeface="+mn-lt"/>
              </a:rPr>
              <a:t>Economic, scientific and technological practice</a:t>
            </a:r>
            <a:endParaRPr lang="zh-CN" altLang="en-US" sz="1600"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cxnSp>
        <p:nvCxnSpPr>
          <p:cNvPr id="21" name="直接连接符 20"/>
          <p:cNvCxnSpPr/>
          <p:nvPr/>
        </p:nvCxnSpPr>
        <p:spPr>
          <a:xfrm>
            <a:off x="5362998" y="3262363"/>
            <a:ext cx="318799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cut/>
      </p:transition>
    </mc:Choice>
    <mc:Fallback>
      <p:transition spd="slow" advTm="3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down)">
                                      <p:cBhvr>
                                        <p:cTn id="8" dur="500"/>
                                        <p:tgtEl>
                                          <p:spTgt spid="19"/>
                                        </p:tgtEl>
                                      </p:cBhvr>
                                    </p:animEffect>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900" decel="100000" fill="hold"/>
                                        <p:tgtEl>
                                          <p:spTgt spid="51"/>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bwMode="auto">
          <a:xfrm>
            <a:off x="1375834" y="4660898"/>
            <a:ext cx="9755717" cy="1806783"/>
            <a:chOff x="1374981" y="4660025"/>
            <a:chExt cx="9757476" cy="1808538"/>
          </a:xfrm>
        </p:grpSpPr>
        <p:grpSp>
          <p:nvGrpSpPr>
            <p:cNvPr id="16393" name="组合 12"/>
            <p:cNvGrpSpPr/>
            <p:nvPr/>
          </p:nvGrpSpPr>
          <p:grpSpPr bwMode="auto">
            <a:xfrm>
              <a:off x="1374981" y="4660025"/>
              <a:ext cx="9757476" cy="1808538"/>
              <a:chOff x="5394700" y="1089672"/>
              <a:chExt cx="9757476" cy="1808538"/>
            </a:xfrm>
          </p:grpSpPr>
          <p:sp>
            <p:nvSpPr>
              <p:cNvPr id="16" name="TextBox 19"/>
              <p:cNvSpPr txBox="1"/>
              <p:nvPr/>
            </p:nvSpPr>
            <p:spPr>
              <a:xfrm>
                <a:off x="5394700" y="1089672"/>
                <a:ext cx="2444433" cy="400499"/>
              </a:xfrm>
              <a:prstGeom prst="rect">
                <a:avLst/>
              </a:prstGeom>
              <a:noFill/>
            </p:spPr>
            <p:txBody>
              <a:bodyPr>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2000" b="1" dirty="0">
                    <a:solidFill>
                      <a:schemeClr val="accent3">
                        <a:lumMod val="75000"/>
                      </a:schemeClr>
                    </a:solidFill>
                    <a:latin typeface="+mn-lt"/>
                    <a:cs typeface="+mn-ea"/>
                    <a:sym typeface="+mn-lt"/>
                  </a:rPr>
                  <a:t>经济发展</a:t>
                </a:r>
                <a:endParaRPr lang="en-US" sz="2000" b="1" dirty="0">
                  <a:solidFill>
                    <a:schemeClr val="accent3">
                      <a:lumMod val="75000"/>
                    </a:schemeClr>
                  </a:solidFill>
                  <a:latin typeface="+mn-lt"/>
                  <a:cs typeface="+mn-ea"/>
                  <a:sym typeface="+mn-lt"/>
                </a:endParaRPr>
              </a:p>
            </p:txBody>
          </p:sp>
          <p:sp>
            <p:nvSpPr>
              <p:cNvPr id="17" name="文本框 12"/>
              <p:cNvSpPr txBox="1"/>
              <p:nvPr/>
            </p:nvSpPr>
            <p:spPr>
              <a:xfrm>
                <a:off x="5394700" y="1662057"/>
                <a:ext cx="9757476" cy="1236153"/>
              </a:xfrm>
              <a:prstGeom prst="rect">
                <a:avLst/>
              </a:prstGeom>
              <a:noFill/>
            </p:spPr>
            <p:txBody>
              <a:bodyPr>
                <a:spAutoFit/>
                <a:scene3d>
                  <a:camera prst="orthographicFront"/>
                  <a:lightRig rig="threePt" dir="t"/>
                </a:scene3d>
                <a:sp3d contourW="12700"/>
              </a:bodyPr>
              <a:lstStyle/>
              <a:p>
                <a:pPr eaLnBrk="1" hangingPunct="1">
                  <a:lnSpc>
                    <a:spcPct val="120000"/>
                  </a:lnSpc>
                  <a:defRPr/>
                </a:pPr>
                <a:r>
                  <a:rPr lang="zh-CN" altLang="en-US" sz="1600" b="0" i="0" dirty="0">
                    <a:solidFill>
                      <a:srgbClr val="24292F"/>
                    </a:solidFill>
                    <a:effectLst/>
                    <a:latin typeface="黑体" panose="02010609060101010101" charset="-122"/>
                    <a:ea typeface="黑体" panose="02010609060101010101" charset="-122"/>
                  </a:rPr>
                  <a:t>  上海作为中国的经济中心，成为了国内外企业的投资和发展的热门目的地。改革开放以来，上海通过积极引进外资、培育本土企业以及发展现代服务业，成为了中国最重要的金融、商贸和航运中心之一。上海的经济发展取得了显著成就，并在国内外享有很高的声誉。</a:t>
                </a:r>
                <a:endParaRPr lang="en-US" altLang="zh-CN" sz="1600" b="0" i="0" dirty="0">
                  <a:solidFill>
                    <a:srgbClr val="24292F"/>
                  </a:solidFill>
                  <a:effectLst/>
                  <a:latin typeface="黑体" panose="02010609060101010101" charset="-122"/>
                  <a:ea typeface="黑体" panose="02010609060101010101" charset="-122"/>
                </a:endParaRPr>
              </a:p>
              <a:p>
                <a:pPr eaLnBrk="1" hangingPunct="1">
                  <a:lnSpc>
                    <a:spcPct val="120000"/>
                  </a:lnSpc>
                  <a:defRPr/>
                </a:pPr>
                <a:r>
                  <a:rPr lang="zh-CN" altLang="en-US" sz="1600" dirty="0">
                    <a:solidFill>
                      <a:srgbClr val="24292F"/>
                    </a:solidFill>
                    <a:latin typeface="黑体" panose="02010609060101010101" charset="-122"/>
                    <a:ea typeface="黑体" panose="02010609060101010101" charset="-122"/>
                    <a:cs typeface="+mn-ea"/>
                    <a:sym typeface="+mn-lt"/>
                  </a:rPr>
                  <a:t>  因此我们小组经过网上调研，选取了几个著名的地点进行观摩学习。</a:t>
                </a:r>
                <a:endParaRPr lang="zh-CN" altLang="en-US" sz="1600" dirty="0">
                  <a:solidFill>
                    <a:srgbClr val="333333"/>
                  </a:solidFill>
                  <a:latin typeface="黑体" panose="02010609060101010101" charset="-122"/>
                  <a:ea typeface="黑体" panose="02010609060101010101" charset="-122"/>
                  <a:cs typeface="+mn-ea"/>
                  <a:sym typeface="+mn-lt"/>
                </a:endParaRPr>
              </a:p>
            </p:txBody>
          </p:sp>
        </p:grpSp>
        <p:cxnSp>
          <p:nvCxnSpPr>
            <p:cNvPr id="14" name="直接连接符 13"/>
            <p:cNvCxnSpPr/>
            <p:nvPr/>
          </p:nvCxnSpPr>
          <p:spPr>
            <a:xfrm>
              <a:off x="1480833" y="5121906"/>
              <a:ext cx="94039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578544" y="5121906"/>
              <a:ext cx="1306218"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a:spLocks noChangeArrowheads="1"/>
          </p:cNvSpPr>
          <p:nvPr/>
        </p:nvSpPr>
        <p:spPr bwMode="auto">
          <a:xfrm>
            <a:off x="324188" y="37195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经济实践</a:t>
            </a:r>
            <a:endParaRPr lang="zh-CN" altLang="en-US" sz="2400" b="1" dirty="0">
              <a:solidFill>
                <a:schemeClr val="tx1">
                  <a:lumMod val="75000"/>
                  <a:lumOff val="25000"/>
                </a:schemeClr>
              </a:solidFill>
              <a:latin typeface="+mn-lt"/>
              <a:ea typeface="+mn-ea"/>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2500" y="1697831"/>
            <a:ext cx="3505754" cy="2307154"/>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9970" y="1667815"/>
            <a:ext cx="3505754" cy="233716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497" y="757998"/>
            <a:ext cx="4663005" cy="32558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箭头3"/>
          <p:cNvSpPr>
            <a:spLocks noChangeArrowheads="1"/>
          </p:cNvSpPr>
          <p:nvPr/>
        </p:nvSpPr>
        <p:spPr bwMode="auto">
          <a:xfrm flipV="1">
            <a:off x="2042584" y="3852334"/>
            <a:ext cx="1092200" cy="1521884"/>
          </a:xfrm>
          <a:custGeom>
            <a:avLst/>
            <a:gdLst>
              <a:gd name="T0" fmla="*/ 90959013 w 933"/>
              <a:gd name="T1" fmla="*/ 973534517 h 1182"/>
              <a:gd name="T2" fmla="*/ 98667627 w 933"/>
              <a:gd name="T3" fmla="*/ 317051119 h 1182"/>
              <a:gd name="T4" fmla="*/ 203501268 w 933"/>
              <a:gd name="T5" fmla="*/ 195825720 h 1182"/>
              <a:gd name="T6" fmla="*/ 555003537 w 933"/>
              <a:gd name="T7" fmla="*/ 188365978 h 1182"/>
              <a:gd name="T8" fmla="*/ 555003537 w 933"/>
              <a:gd name="T9" fmla="*/ 298401281 h 1182"/>
              <a:gd name="T10" fmla="*/ 719192629 w 933"/>
              <a:gd name="T11" fmla="*/ 142672762 h 1182"/>
              <a:gd name="T12" fmla="*/ 548837524 w 933"/>
              <a:gd name="T13" fmla="*/ 0 h 1182"/>
              <a:gd name="T14" fmla="*/ 550379247 w 933"/>
              <a:gd name="T15" fmla="*/ 85790417 h 1182"/>
              <a:gd name="T16" fmla="*/ 180376303 w 933"/>
              <a:gd name="T17" fmla="*/ 87655111 h 1182"/>
              <a:gd name="T18" fmla="*/ 0 w 933"/>
              <a:gd name="T19" fmla="*/ 277885782 h 1182"/>
              <a:gd name="T20" fmla="*/ 0 w 933"/>
              <a:gd name="T21" fmla="*/ 986589307 h 1182"/>
              <a:gd name="T22" fmla="*/ 90959013 w 933"/>
              <a:gd name="T23" fmla="*/ 973534517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wrap="none" lIns="82824" tIns="41411" rIns="82824" bIns="41411" anchor="ctr"/>
          <a:lstStyle/>
          <a:p>
            <a:endParaRPr lang="zh-CN" altLang="en-US" sz="2400">
              <a:cs typeface="+mn-ea"/>
              <a:sym typeface="+mn-lt"/>
            </a:endParaRPr>
          </a:p>
        </p:txBody>
      </p:sp>
      <p:sp>
        <p:nvSpPr>
          <p:cNvPr id="28" name="箭头2"/>
          <p:cNvSpPr>
            <a:spLocks noChangeArrowheads="1"/>
          </p:cNvSpPr>
          <p:nvPr/>
        </p:nvSpPr>
        <p:spPr bwMode="auto">
          <a:xfrm rot="-5400000">
            <a:off x="2330451" y="3219452"/>
            <a:ext cx="325967" cy="1299633"/>
          </a:xfrm>
          <a:custGeom>
            <a:avLst/>
            <a:gdLst>
              <a:gd name="T0" fmla="*/ 109671141 w 142"/>
              <a:gd name="T1" fmla="*/ 2604646 h 604"/>
              <a:gd name="T2" fmla="*/ 133383494 w 142"/>
              <a:gd name="T3" fmla="*/ 1229228280 h 604"/>
              <a:gd name="T4" fmla="*/ 0 w 142"/>
              <a:gd name="T5" fmla="*/ 1234435958 h 604"/>
              <a:gd name="T6" fmla="*/ 213414623 w 142"/>
              <a:gd name="T7" fmla="*/ 1572994744 h 604"/>
              <a:gd name="T8" fmla="*/ 420901589 w 142"/>
              <a:gd name="T9" fmla="*/ 1234435958 h 604"/>
              <a:gd name="T10" fmla="*/ 296408721 w 142"/>
              <a:gd name="T11" fmla="*/ 1234435958 h 604"/>
              <a:gd name="T12" fmla="*/ 293445753 w 142"/>
              <a:gd name="T13" fmla="*/ 0 h 604"/>
              <a:gd name="T14" fmla="*/ 109671141 w 142"/>
              <a:gd name="T15" fmla="*/ 2604646 h 6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wrap="none" lIns="82824" tIns="41411" rIns="82824" bIns="41411" anchor="ctr"/>
          <a:lstStyle/>
          <a:p>
            <a:endParaRPr lang="zh-CN" altLang="en-US" sz="2400">
              <a:cs typeface="+mn-ea"/>
              <a:sym typeface="+mn-lt"/>
            </a:endParaRPr>
          </a:p>
        </p:txBody>
      </p:sp>
      <p:sp>
        <p:nvSpPr>
          <p:cNvPr id="29" name="箭头1"/>
          <p:cNvSpPr>
            <a:spLocks noChangeArrowheads="1"/>
          </p:cNvSpPr>
          <p:nvPr/>
        </p:nvSpPr>
        <p:spPr bwMode="auto">
          <a:xfrm>
            <a:off x="2036233" y="2190751"/>
            <a:ext cx="1092200" cy="1763183"/>
          </a:xfrm>
          <a:custGeom>
            <a:avLst/>
            <a:gdLst>
              <a:gd name="T0" fmla="*/ 90959013 w 933"/>
              <a:gd name="T1" fmla="*/ 1306720854 h 1182"/>
              <a:gd name="T2" fmla="*/ 98667627 w 933"/>
              <a:gd name="T3" fmla="*/ 425560247 h 1182"/>
              <a:gd name="T4" fmla="*/ 203501268 w 933"/>
              <a:gd name="T5" fmla="*/ 262846232 h 1182"/>
              <a:gd name="T6" fmla="*/ 555003537 w 933"/>
              <a:gd name="T7" fmla="*/ 252833234 h 1182"/>
              <a:gd name="T8" fmla="*/ 555003537 w 933"/>
              <a:gd name="T9" fmla="*/ 400527752 h 1182"/>
              <a:gd name="T10" fmla="*/ 719192629 w 933"/>
              <a:gd name="T11" fmla="*/ 191502223 h 1182"/>
              <a:gd name="T12" fmla="*/ 548837524 w 933"/>
              <a:gd name="T13" fmla="*/ 0 h 1182"/>
              <a:gd name="T14" fmla="*/ 550379247 w 933"/>
              <a:gd name="T15" fmla="*/ 115151715 h 1182"/>
              <a:gd name="T16" fmla="*/ 180376303 w 933"/>
              <a:gd name="T17" fmla="*/ 117654405 h 1182"/>
              <a:gd name="T18" fmla="*/ 0 w 933"/>
              <a:gd name="T19" fmla="*/ 372991448 h 1182"/>
              <a:gd name="T20" fmla="*/ 0 w 933"/>
              <a:gd name="T21" fmla="*/ 1324243041 h 1182"/>
              <a:gd name="T22" fmla="*/ 90959013 w 933"/>
              <a:gd name="T23" fmla="*/ 130672085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wrap="none" lIns="82824" tIns="41411" rIns="82824" bIns="41411" anchor="ctr"/>
          <a:lstStyle/>
          <a:p>
            <a:endParaRPr lang="zh-CN" altLang="en-US" sz="2400">
              <a:cs typeface="+mn-ea"/>
              <a:sym typeface="+mn-lt"/>
            </a:endParaRPr>
          </a:p>
        </p:txBody>
      </p:sp>
      <p:sp>
        <p:nvSpPr>
          <p:cNvPr id="30" name="文本1"/>
          <p:cNvSpPr>
            <a:spLocks noChangeArrowheads="1"/>
          </p:cNvSpPr>
          <p:nvPr/>
        </p:nvSpPr>
        <p:spPr bwMode="auto">
          <a:xfrm>
            <a:off x="4504267" y="1803400"/>
            <a:ext cx="5911851" cy="1195917"/>
          </a:xfrm>
          <a:prstGeom prst="roundRect">
            <a:avLst>
              <a:gd name="adj" fmla="val 11505"/>
            </a:avLst>
          </a:prstGeom>
          <a:noFill/>
          <a:ln w="15875">
            <a:solidFill>
              <a:schemeClr val="accent1"/>
            </a:solidFill>
            <a:round/>
          </a:ln>
          <a:extLst>
            <a:ext uri="{909E8E84-426E-40DD-AFC4-6F175D3DCCD1}">
              <a14:hiddenFill xmlns:a14="http://schemas.microsoft.com/office/drawing/2010/main">
                <a:solidFill>
                  <a:srgbClr val="FFFFFF"/>
                </a:solidFill>
              </a14:hiddenFill>
            </a:ext>
          </a:extLst>
        </p:spPr>
        <p:txBody>
          <a:bodyPr lIns="82824" tIns="41411" rIns="82824" bIns="41411" anchor="ctr"/>
          <a:lstStyle/>
          <a:p>
            <a:pPr>
              <a:lnSpc>
                <a:spcPct val="120000"/>
              </a:lnSpc>
            </a:pPr>
            <a:r>
              <a:rPr lang="zh-CN" altLang="en-US" sz="1600" dirty="0">
                <a:solidFill>
                  <a:srgbClr val="404040"/>
                </a:solidFill>
                <a:latin typeface="黑体" panose="02010609060101010101" charset="-122"/>
                <a:ea typeface="黑体" panose="02010609060101010101" charset="-122"/>
                <a:cs typeface="+mn-ea"/>
                <a:sym typeface="+mn-lt"/>
              </a:rPr>
              <a:t>旨在推动中国的经济改革和开放。它位于上海市，占地面积约</a:t>
            </a:r>
            <a:r>
              <a:rPr lang="en-US" altLang="zh-CN" sz="1600" dirty="0">
                <a:solidFill>
                  <a:srgbClr val="404040"/>
                </a:solidFill>
                <a:latin typeface="黑体" panose="02010609060101010101" charset="-122"/>
                <a:ea typeface="黑体" panose="02010609060101010101" charset="-122"/>
                <a:cs typeface="+mn-ea"/>
                <a:sym typeface="+mn-lt"/>
              </a:rPr>
              <a:t>120.72</a:t>
            </a:r>
            <a:r>
              <a:rPr lang="zh-CN" altLang="en-US" sz="1600" dirty="0">
                <a:solidFill>
                  <a:srgbClr val="404040"/>
                </a:solidFill>
                <a:latin typeface="黑体" panose="02010609060101010101" charset="-122"/>
                <a:ea typeface="黑体" panose="02010609060101010101" charset="-122"/>
                <a:cs typeface="+mn-ea"/>
                <a:sym typeface="+mn-lt"/>
              </a:rPr>
              <a:t>平方公里，包括陆家嘴金融贸易区、洋泾浜旧码头、外高桥保税区和张江高科技园区。促进了上海的国际化、现代化进程。</a:t>
            </a:r>
            <a:endParaRPr lang="zh-CN" altLang="zh-CN" sz="1600" dirty="0">
              <a:solidFill>
                <a:srgbClr val="404040"/>
              </a:solidFill>
              <a:latin typeface="黑体" panose="02010609060101010101" charset="-122"/>
              <a:ea typeface="黑体" panose="02010609060101010101" charset="-122"/>
              <a:cs typeface="+mn-ea"/>
              <a:sym typeface="+mn-lt"/>
            </a:endParaRPr>
          </a:p>
        </p:txBody>
      </p:sp>
      <p:sp>
        <p:nvSpPr>
          <p:cNvPr id="31" name="标题1"/>
          <p:cNvSpPr>
            <a:spLocks noChangeArrowheads="1"/>
          </p:cNvSpPr>
          <p:nvPr/>
        </p:nvSpPr>
        <p:spPr bwMode="auto">
          <a:xfrm>
            <a:off x="3261784" y="1797051"/>
            <a:ext cx="1242483" cy="1202267"/>
          </a:xfrm>
          <a:prstGeom prst="roundRect">
            <a:avLst>
              <a:gd name="adj" fmla="val 11921"/>
            </a:avLst>
          </a:prstGeom>
          <a:gradFill>
            <a:gsLst>
              <a:gs pos="47000">
                <a:schemeClr val="accent3"/>
              </a:gs>
              <a:gs pos="100000">
                <a:schemeClr val="accent3">
                  <a:lumMod val="75000"/>
                </a:schemeClr>
              </a:gs>
            </a:gsLst>
            <a:lin ang="0" scaled="1"/>
          </a:gradFill>
          <a:ln>
            <a:noFill/>
          </a:ln>
        </p:spPr>
        <p:txBody>
          <a:bodyPr lIns="82824" tIns="41411" rIns="82824" bIns="41411" anchor="ctr"/>
          <a:lstStyle/>
          <a:p>
            <a:pPr algn="ctr" eaLnBrk="1" hangingPunct="1">
              <a:lnSpc>
                <a:spcPct val="120000"/>
              </a:lnSpc>
            </a:pPr>
            <a:r>
              <a:rPr lang="zh-CN" altLang="en-US" sz="1865" b="1" dirty="0">
                <a:solidFill>
                  <a:schemeClr val="bg1"/>
                </a:solidFill>
                <a:cs typeface="+mn-ea"/>
                <a:sym typeface="+mn-lt"/>
              </a:rPr>
              <a:t>上海自由贸易试验区</a:t>
            </a:r>
            <a:endParaRPr lang="zh-CN" altLang="zh-CN" sz="1865" b="1" dirty="0">
              <a:solidFill>
                <a:schemeClr val="bg1"/>
              </a:solidFill>
              <a:cs typeface="+mn-ea"/>
              <a:sym typeface="+mn-lt"/>
            </a:endParaRPr>
          </a:p>
        </p:txBody>
      </p:sp>
      <p:sp>
        <p:nvSpPr>
          <p:cNvPr id="32" name="文本2"/>
          <p:cNvSpPr>
            <a:spLocks noChangeArrowheads="1"/>
          </p:cNvSpPr>
          <p:nvPr/>
        </p:nvSpPr>
        <p:spPr bwMode="auto">
          <a:xfrm>
            <a:off x="4504267" y="3255433"/>
            <a:ext cx="5911851" cy="1193800"/>
          </a:xfrm>
          <a:prstGeom prst="roundRect">
            <a:avLst>
              <a:gd name="adj" fmla="val 11505"/>
            </a:avLst>
          </a:prstGeom>
          <a:noFill/>
          <a:ln w="15875">
            <a:solidFill>
              <a:schemeClr val="accent1"/>
            </a:solidFill>
            <a:round/>
          </a:ln>
          <a:extLst>
            <a:ext uri="{909E8E84-426E-40DD-AFC4-6F175D3DCCD1}">
              <a14:hiddenFill xmlns:a14="http://schemas.microsoft.com/office/drawing/2010/main">
                <a:solidFill>
                  <a:srgbClr val="FFFFFF"/>
                </a:solidFill>
              </a14:hiddenFill>
            </a:ext>
          </a:extLst>
        </p:spPr>
        <p:txBody>
          <a:bodyPr lIns="82824" tIns="41411" rIns="82824" bIns="41411" anchor="ctr"/>
          <a:lstStyle/>
          <a:p>
            <a:pPr>
              <a:lnSpc>
                <a:spcPct val="120000"/>
              </a:lnSpc>
            </a:pPr>
            <a:r>
              <a:rPr lang="zh-CN" altLang="en-US" sz="1600" dirty="0">
                <a:solidFill>
                  <a:srgbClr val="404040"/>
                </a:solidFill>
                <a:latin typeface="黑体" panose="02010609060101010101" charset="-122"/>
                <a:ea typeface="黑体" panose="02010609060101010101" charset="-122"/>
                <a:cs typeface="+mn-ea"/>
                <a:sym typeface="+mn-lt"/>
              </a:rPr>
              <a:t>毗邻上海浦东国际机场，是中国重要的经济特区之一。该区域以其便利的交通、优越的位置和良好的商业环境而闻名，吸引了众多国内外企业的投资和发展。它的发展为中国现代化的开放经济发展做出了重要贡献。</a:t>
            </a:r>
            <a:endParaRPr lang="zh-CN" altLang="zh-CN" sz="1600" dirty="0">
              <a:solidFill>
                <a:srgbClr val="404040"/>
              </a:solidFill>
              <a:latin typeface="黑体" panose="02010609060101010101" charset="-122"/>
              <a:ea typeface="黑体" panose="02010609060101010101" charset="-122"/>
              <a:cs typeface="+mn-ea"/>
              <a:sym typeface="+mn-lt"/>
            </a:endParaRPr>
          </a:p>
        </p:txBody>
      </p:sp>
      <p:sp>
        <p:nvSpPr>
          <p:cNvPr id="33" name="标题2"/>
          <p:cNvSpPr>
            <a:spLocks noChangeArrowheads="1"/>
          </p:cNvSpPr>
          <p:nvPr/>
        </p:nvSpPr>
        <p:spPr bwMode="auto">
          <a:xfrm>
            <a:off x="3261784" y="3255433"/>
            <a:ext cx="1242483" cy="1193800"/>
          </a:xfrm>
          <a:prstGeom prst="roundRect">
            <a:avLst>
              <a:gd name="adj" fmla="val 11921"/>
            </a:avLst>
          </a:prstGeom>
          <a:gradFill>
            <a:gsLst>
              <a:gs pos="47000">
                <a:schemeClr val="accent3"/>
              </a:gs>
              <a:gs pos="100000">
                <a:schemeClr val="accent3">
                  <a:lumMod val="75000"/>
                </a:schemeClr>
              </a:gs>
            </a:gsLst>
            <a:lin ang="0" scaled="1"/>
          </a:gradFill>
          <a:ln>
            <a:noFill/>
          </a:ln>
        </p:spPr>
        <p:txBody>
          <a:bodyPr lIns="82824" tIns="41411" rIns="82824" bIns="41411" anchor="ctr"/>
          <a:lstStyle/>
          <a:p>
            <a:pPr algn="ctr">
              <a:lnSpc>
                <a:spcPct val="120000"/>
              </a:lnSpc>
            </a:pPr>
            <a:r>
              <a:rPr lang="zh-CN" altLang="en-US" sz="1865" b="1" dirty="0">
                <a:solidFill>
                  <a:schemeClr val="bg1"/>
                </a:solidFill>
                <a:cs typeface="+mn-ea"/>
                <a:sym typeface="+mn-lt"/>
              </a:rPr>
              <a:t>浦东机场经济区</a:t>
            </a:r>
            <a:endParaRPr lang="zh-CN" altLang="zh-CN" sz="1865" b="1" dirty="0">
              <a:solidFill>
                <a:schemeClr val="bg1"/>
              </a:solidFill>
              <a:cs typeface="+mn-ea"/>
              <a:sym typeface="+mn-lt"/>
            </a:endParaRPr>
          </a:p>
        </p:txBody>
      </p:sp>
      <p:sp>
        <p:nvSpPr>
          <p:cNvPr id="34" name="文本3"/>
          <p:cNvSpPr>
            <a:spLocks noChangeArrowheads="1"/>
          </p:cNvSpPr>
          <p:nvPr/>
        </p:nvSpPr>
        <p:spPr bwMode="auto">
          <a:xfrm>
            <a:off x="4504267" y="4696885"/>
            <a:ext cx="5911851" cy="1181100"/>
          </a:xfrm>
          <a:prstGeom prst="roundRect">
            <a:avLst>
              <a:gd name="adj" fmla="val 11505"/>
            </a:avLst>
          </a:prstGeom>
          <a:noFill/>
          <a:ln w="15875">
            <a:solidFill>
              <a:schemeClr val="accent1"/>
            </a:solidFill>
            <a:round/>
          </a:ln>
          <a:extLst>
            <a:ext uri="{909E8E84-426E-40DD-AFC4-6F175D3DCCD1}">
              <a14:hiddenFill xmlns:a14="http://schemas.microsoft.com/office/drawing/2010/main">
                <a:solidFill>
                  <a:srgbClr val="FFFFFF"/>
                </a:solidFill>
              </a14:hiddenFill>
            </a:ext>
          </a:extLst>
        </p:spPr>
        <p:txBody>
          <a:bodyPr lIns="82824" tIns="41411" rIns="82824" bIns="41411" anchor="ctr"/>
          <a:lstStyle/>
          <a:p>
            <a:pPr>
              <a:lnSpc>
                <a:spcPct val="120000"/>
              </a:lnSpc>
            </a:pPr>
            <a:r>
              <a:rPr lang="zh-CN" altLang="en-US" sz="1600" dirty="0">
                <a:solidFill>
                  <a:srgbClr val="404040"/>
                </a:solidFill>
                <a:latin typeface="黑体" panose="02010609060101010101" charset="-122"/>
                <a:ea typeface="黑体" panose="02010609060101010101" charset="-122"/>
                <a:cs typeface="+mn-ea"/>
                <a:sym typeface="+mn-lt"/>
              </a:rPr>
              <a:t>虹桥商务区作为上海市的重要商务和金融中心，为上海经济的发展和中国式现代化进程做出了重要贡献。同时，虹桥商务区还与上海虹桥综合交通枢纽相互配套，形成了商务、金融、交通和服务的综合发展格局。</a:t>
            </a:r>
            <a:endParaRPr lang="zh-CN" altLang="zh-CN" sz="1600" dirty="0">
              <a:solidFill>
                <a:srgbClr val="404040"/>
              </a:solidFill>
              <a:latin typeface="黑体" panose="02010609060101010101" charset="-122"/>
              <a:ea typeface="黑体" panose="02010609060101010101" charset="-122"/>
              <a:cs typeface="+mn-ea"/>
              <a:sym typeface="+mn-lt"/>
            </a:endParaRPr>
          </a:p>
        </p:txBody>
      </p:sp>
      <p:sp>
        <p:nvSpPr>
          <p:cNvPr id="35" name="标题3"/>
          <p:cNvSpPr>
            <a:spLocks noChangeArrowheads="1"/>
          </p:cNvSpPr>
          <p:nvPr/>
        </p:nvSpPr>
        <p:spPr bwMode="auto">
          <a:xfrm>
            <a:off x="3261784" y="4696885"/>
            <a:ext cx="1242483" cy="1181100"/>
          </a:xfrm>
          <a:prstGeom prst="roundRect">
            <a:avLst>
              <a:gd name="adj" fmla="val 11921"/>
            </a:avLst>
          </a:prstGeom>
          <a:gradFill>
            <a:gsLst>
              <a:gs pos="47000">
                <a:schemeClr val="accent3"/>
              </a:gs>
              <a:gs pos="100000">
                <a:schemeClr val="accent3">
                  <a:lumMod val="75000"/>
                </a:schemeClr>
              </a:gs>
            </a:gsLst>
            <a:lin ang="0" scaled="1"/>
          </a:gradFill>
          <a:ln>
            <a:noFill/>
          </a:ln>
        </p:spPr>
        <p:txBody>
          <a:bodyPr lIns="82824" tIns="41411" rIns="82824" bIns="41411" anchor="ctr"/>
          <a:lstStyle/>
          <a:p>
            <a:pPr algn="ctr">
              <a:lnSpc>
                <a:spcPct val="120000"/>
              </a:lnSpc>
            </a:pPr>
            <a:r>
              <a:rPr lang="zh-CN" altLang="en-US" sz="1865" b="1" dirty="0">
                <a:solidFill>
                  <a:schemeClr val="bg1"/>
                </a:solidFill>
                <a:cs typeface="+mn-ea"/>
                <a:sym typeface="+mn-lt"/>
              </a:rPr>
              <a:t>虹桥商务区</a:t>
            </a:r>
            <a:endParaRPr lang="zh-CN" altLang="zh-CN" sz="1865" b="1" dirty="0">
              <a:solidFill>
                <a:schemeClr val="bg1"/>
              </a:solidFill>
              <a:cs typeface="+mn-ea"/>
              <a:sym typeface="+mn-lt"/>
            </a:endParaRPr>
          </a:p>
        </p:txBody>
      </p:sp>
      <p:sp>
        <p:nvSpPr>
          <p:cNvPr id="36" name="Oval 19"/>
          <p:cNvSpPr>
            <a:spLocks noChangeArrowheads="1"/>
          </p:cNvSpPr>
          <p:nvPr/>
        </p:nvSpPr>
        <p:spPr bwMode="auto">
          <a:xfrm>
            <a:off x="1481667" y="3255433"/>
            <a:ext cx="1191684" cy="1193800"/>
          </a:xfrm>
          <a:prstGeom prst="ellipse">
            <a:avLst/>
          </a:prstGeom>
          <a:gradFill>
            <a:gsLst>
              <a:gs pos="47000">
                <a:schemeClr val="accent3"/>
              </a:gs>
              <a:gs pos="100000">
                <a:schemeClr val="accent3">
                  <a:lumMod val="75000"/>
                </a:schemeClr>
              </a:gs>
            </a:gsLst>
            <a:lin ang="0" scaled="1"/>
          </a:gradFill>
          <a:ln>
            <a:noFill/>
          </a:ln>
        </p:spPr>
        <p:txBody>
          <a:bodyPr lIns="82824" tIns="41411" rIns="82824" bIns="41411" anchor="ctr"/>
          <a:lstStyle/>
          <a:p>
            <a:pPr algn="ctr" eaLnBrk="1" hangingPunct="1">
              <a:lnSpc>
                <a:spcPct val="120000"/>
              </a:lnSpc>
            </a:pPr>
            <a:r>
              <a:rPr lang="zh-CN" altLang="en-US" sz="2535" b="1" dirty="0">
                <a:solidFill>
                  <a:schemeClr val="bg1"/>
                </a:solidFill>
                <a:cs typeface="+mn-ea"/>
                <a:sym typeface="+mn-lt"/>
              </a:rPr>
              <a:t>观摩路径</a:t>
            </a:r>
            <a:endParaRPr lang="zh-CN" altLang="en-US" sz="2535" b="1" dirty="0">
              <a:solidFill>
                <a:schemeClr val="bg1"/>
              </a:solidFill>
              <a:cs typeface="+mn-ea"/>
              <a:sym typeface="+mn-lt"/>
            </a:endParaRPr>
          </a:p>
        </p:txBody>
      </p:sp>
      <p:sp>
        <p:nvSpPr>
          <p:cNvPr id="13" name="TextBox 25"/>
          <p:cNvSpPr txBox="1">
            <a:spLocks noChangeArrowheads="1"/>
          </p:cNvSpPr>
          <p:nvPr/>
        </p:nvSpPr>
        <p:spPr bwMode="auto">
          <a:xfrm>
            <a:off x="324188" y="37195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经济实践</a:t>
            </a:r>
            <a:endParaRPr lang="zh-CN" altLang="en-US" sz="2400" b="1"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bwMode="auto">
          <a:xfrm>
            <a:off x="5488517" y="894645"/>
            <a:ext cx="6271683" cy="5752328"/>
            <a:chOff x="4849960" y="2284443"/>
            <a:chExt cx="5382611" cy="5751557"/>
          </a:xfrm>
        </p:grpSpPr>
        <p:grpSp>
          <p:nvGrpSpPr>
            <p:cNvPr id="18450" name="组合 90"/>
            <p:cNvGrpSpPr/>
            <p:nvPr/>
          </p:nvGrpSpPr>
          <p:grpSpPr bwMode="auto">
            <a:xfrm>
              <a:off x="5474517" y="2284443"/>
              <a:ext cx="4758054" cy="5751557"/>
              <a:chOff x="5394699" y="1317507"/>
              <a:chExt cx="4758054" cy="5751557"/>
            </a:xfrm>
          </p:grpSpPr>
          <p:sp>
            <p:nvSpPr>
              <p:cNvPr id="94" name="TextBox 19"/>
              <p:cNvSpPr txBox="1"/>
              <p:nvPr/>
            </p:nvSpPr>
            <p:spPr>
              <a:xfrm>
                <a:off x="5394699" y="1317507"/>
                <a:ext cx="2929278" cy="400056"/>
              </a:xfrm>
              <a:prstGeom prst="rect">
                <a:avLst/>
              </a:prstGeom>
              <a:noFill/>
            </p:spPr>
            <p:txBody>
              <a:bodyPr wrap="square">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defRPr/>
                </a:pPr>
                <a:r>
                  <a:rPr lang="zh-CN" altLang="en-US" sz="2000" b="1" dirty="0">
                    <a:latin typeface="+mn-lt"/>
                    <a:cs typeface="+mn-ea"/>
                    <a:sym typeface="+mn-lt"/>
                  </a:rPr>
                  <a:t>上海自由贸易试验区</a:t>
                </a:r>
                <a:endParaRPr lang="zh-CN" altLang="en-US" sz="2000" b="1" dirty="0">
                  <a:latin typeface="+mn-lt"/>
                  <a:cs typeface="+mn-ea"/>
                  <a:sym typeface="+mn-lt"/>
                </a:endParaRPr>
              </a:p>
            </p:txBody>
          </p:sp>
          <p:sp>
            <p:nvSpPr>
              <p:cNvPr id="95" name="文本框 5"/>
              <p:cNvSpPr txBox="1"/>
              <p:nvPr/>
            </p:nvSpPr>
            <p:spPr>
              <a:xfrm>
                <a:off x="5394700" y="1730048"/>
                <a:ext cx="4758053" cy="5339016"/>
              </a:xfrm>
              <a:prstGeom prst="rect">
                <a:avLst/>
              </a:prstGeom>
              <a:noFill/>
            </p:spPr>
            <p:txBody>
              <a:bodyPr>
                <a:spAutoFit/>
                <a:scene3d>
                  <a:camera prst="orthographicFront"/>
                  <a:lightRig rig="threePt" dir="t"/>
                </a:scene3d>
                <a:sp3d contourW="12700"/>
              </a:bodyPr>
              <a:lstStyle/>
              <a:p>
                <a:pPr>
                  <a:lnSpc>
                    <a:spcPct val="130000"/>
                  </a:lnSpc>
                  <a:defRPr/>
                </a:pPr>
                <a:r>
                  <a:rPr lang="zh-CN" altLang="en-US" sz="1200" dirty="0">
                    <a:latin typeface="黑体" panose="02010609060101010101" charset="-122"/>
                    <a:ea typeface="黑体" panose="02010609060101010101" charset="-122"/>
                    <a:cs typeface="+mn-ea"/>
                    <a:sym typeface="+mn-lt"/>
                  </a:rPr>
                  <a:t>  上海自贸区作为首个设立的自贸区，引入了一系列创新的政策和改革措施，以吸引国内外企业、促进贸易自由化和促进金融创新。以下是我们观摩后得出的结论：</a:t>
                </a:r>
                <a:endParaRPr lang="zh-CN" altLang="en-US" sz="1200" dirty="0">
                  <a:latin typeface="黑体" panose="02010609060101010101" charset="-122"/>
                  <a:ea typeface="黑体" panose="02010609060101010101" charset="-122"/>
                  <a:cs typeface="+mn-ea"/>
                  <a:sym typeface="+mn-lt"/>
                </a:endParaRPr>
              </a:p>
              <a:p>
                <a:pPr>
                  <a:lnSpc>
                    <a:spcPct val="130000"/>
                  </a:lnSpc>
                  <a:defRPr/>
                </a:pPr>
                <a:r>
                  <a:rPr lang="zh-CN" altLang="en-US" sz="1200" dirty="0">
                    <a:latin typeface="黑体" panose="02010609060101010101" charset="-122"/>
                    <a:ea typeface="黑体" panose="02010609060101010101" charset="-122"/>
                    <a:cs typeface="+mn-ea"/>
                    <a:sym typeface="+mn-lt"/>
                  </a:rPr>
                  <a:t>  贸易自由化：在上海自贸区内，企业可以享受更加简化的海关手续和更加便捷的贸易流程。贸易方面的自由化政策使得外资企业更加容易进入中国市场，同时也鼓励国内企业扩大对外贸易。</a:t>
                </a:r>
                <a:endParaRPr lang="zh-CN" altLang="en-US" sz="1200" dirty="0">
                  <a:latin typeface="黑体" panose="02010609060101010101" charset="-122"/>
                  <a:ea typeface="黑体" panose="02010609060101010101" charset="-122"/>
                  <a:cs typeface="+mn-ea"/>
                  <a:sym typeface="+mn-lt"/>
                </a:endParaRPr>
              </a:p>
              <a:p>
                <a:pPr>
                  <a:lnSpc>
                    <a:spcPct val="130000"/>
                  </a:lnSpc>
                  <a:defRPr/>
                </a:pPr>
                <a:r>
                  <a:rPr lang="zh-CN" altLang="en-US" sz="1200" dirty="0">
                    <a:latin typeface="黑体" panose="02010609060101010101" charset="-122"/>
                    <a:ea typeface="黑体" panose="02010609060101010101" charset="-122"/>
                    <a:cs typeface="+mn-ea"/>
                    <a:sym typeface="+mn-lt"/>
                  </a:rPr>
                  <a:t>  投资自由化：上海自贸区采取了更加开放和便利的投资政策。国内外资企业可以享受更加方便的注册和设立程序，自由选择经营范围，注重促进国内外资企业的公平竞争。</a:t>
                </a:r>
                <a:endParaRPr lang="zh-CN" altLang="en-US" sz="1200" dirty="0">
                  <a:latin typeface="黑体" panose="02010609060101010101" charset="-122"/>
                  <a:ea typeface="黑体" panose="02010609060101010101" charset="-122"/>
                  <a:cs typeface="+mn-ea"/>
                  <a:sym typeface="+mn-lt"/>
                </a:endParaRPr>
              </a:p>
              <a:p>
                <a:pPr>
                  <a:lnSpc>
                    <a:spcPct val="130000"/>
                  </a:lnSpc>
                  <a:defRPr/>
                </a:pPr>
                <a:r>
                  <a:rPr lang="zh-CN" altLang="en-US" sz="1200" dirty="0">
                    <a:latin typeface="黑体" panose="02010609060101010101" charset="-122"/>
                    <a:ea typeface="黑体" panose="02010609060101010101" charset="-122"/>
                    <a:cs typeface="+mn-ea"/>
                    <a:sym typeface="+mn-lt"/>
                  </a:rPr>
                  <a:t>  金融创新：上海自贸区试行了一系列金融创新政策，如自由兑换货币、利率市场化改革、跨境人民币业务等。这些政策旨在促进金融市场的开放与国际化，并吸引更多金融机构和投资者来沪设立机构。</a:t>
                </a:r>
                <a:endParaRPr lang="zh-CN" altLang="en-US" sz="1200" dirty="0">
                  <a:latin typeface="黑体" panose="02010609060101010101" charset="-122"/>
                  <a:ea typeface="黑体" panose="02010609060101010101" charset="-122"/>
                  <a:cs typeface="+mn-ea"/>
                  <a:sym typeface="+mn-lt"/>
                </a:endParaRPr>
              </a:p>
              <a:p>
                <a:pPr>
                  <a:lnSpc>
                    <a:spcPct val="130000"/>
                  </a:lnSpc>
                  <a:defRPr/>
                </a:pPr>
                <a:r>
                  <a:rPr lang="zh-CN" altLang="en-US" sz="1200" dirty="0">
                    <a:latin typeface="黑体" panose="02010609060101010101" charset="-122"/>
                    <a:ea typeface="黑体" panose="02010609060101010101" charset="-122"/>
                    <a:cs typeface="+mn-ea"/>
                    <a:sym typeface="+mn-lt"/>
                  </a:rPr>
                  <a:t>  服务业开放：上海自贸区将服务业开放作为重点推进领域之一，特别是金融、电信、文化、医疗、教育等行业。通过放宽市场准入限制、扩大外资参与、提高服务质量，吸引国内外优质服务资源进入自贸区。</a:t>
                </a:r>
                <a:endParaRPr lang="zh-CN" altLang="en-US" sz="1200" dirty="0">
                  <a:latin typeface="黑体" panose="02010609060101010101" charset="-122"/>
                  <a:ea typeface="黑体" panose="02010609060101010101" charset="-122"/>
                  <a:cs typeface="+mn-ea"/>
                  <a:sym typeface="+mn-lt"/>
                </a:endParaRPr>
              </a:p>
              <a:p>
                <a:pPr>
                  <a:lnSpc>
                    <a:spcPct val="130000"/>
                  </a:lnSpc>
                  <a:defRPr/>
                </a:pPr>
                <a:r>
                  <a:rPr lang="zh-CN" altLang="en-US" sz="1200" dirty="0">
                    <a:latin typeface="黑体" panose="02010609060101010101" charset="-122"/>
                    <a:ea typeface="黑体" panose="02010609060101010101" charset="-122"/>
                    <a:cs typeface="+mn-ea"/>
                    <a:sym typeface="+mn-lt"/>
                  </a:rPr>
                  <a:t>  政府管理创新：上海自贸区推行了一系列政府管理创新举措，旨在简化行政审批程序、加强监管机制、提高效率和透明度。这些改革措施旨在为企业提供更好的营商环境，吸引更多投资和创新资源。</a:t>
                </a:r>
                <a:endParaRPr lang="en-US" altLang="zh-CN" sz="1200" dirty="0">
                  <a:latin typeface="黑体" panose="02010609060101010101" charset="-122"/>
                  <a:ea typeface="黑体" panose="02010609060101010101" charset="-122"/>
                  <a:cs typeface="+mn-ea"/>
                  <a:sym typeface="+mn-lt"/>
                </a:endParaRPr>
              </a:p>
              <a:p>
                <a:pPr>
                  <a:lnSpc>
                    <a:spcPct val="130000"/>
                  </a:lnSpc>
                  <a:defRPr/>
                </a:pPr>
                <a:r>
                  <a:rPr lang="zh-CN" altLang="en-US" sz="1200" b="0" i="0" dirty="0">
                    <a:solidFill>
                      <a:srgbClr val="24292F"/>
                    </a:solidFill>
                    <a:effectLst/>
                    <a:latin typeface="黑体" panose="02010609060101010101" charset="-122"/>
                    <a:ea typeface="黑体" panose="02010609060101010101" charset="-122"/>
                  </a:rPr>
                  <a:t>  上海自贸区的设立和实践在中国乃至全球范围内产生了深远的影响。它为中国深化改革开放提供了试验和示范，促进了经济结构调整和创新能力的提升。同时，上海自贸区也在中国其他地区设立了相应的自贸试验区，推动了经济全球化和区域合作的深入发展。</a:t>
                </a:r>
                <a:endParaRPr lang="zh-CN" altLang="en-US" sz="1200" dirty="0">
                  <a:solidFill>
                    <a:schemeClr val="tx1">
                      <a:lumMod val="75000"/>
                      <a:lumOff val="25000"/>
                    </a:schemeClr>
                  </a:solidFill>
                  <a:latin typeface="黑体" panose="02010609060101010101" charset="-122"/>
                  <a:ea typeface="黑体" panose="02010609060101010101" charset="-122"/>
                  <a:cs typeface="+mn-ea"/>
                  <a:sym typeface="+mn-lt"/>
                </a:endParaRPr>
              </a:p>
            </p:txBody>
          </p:sp>
        </p:grpSp>
        <p:sp>
          <p:nvSpPr>
            <p:cNvPr id="92" name="椭圆 91"/>
            <p:cNvSpPr/>
            <p:nvPr/>
          </p:nvSpPr>
          <p:spPr>
            <a:xfrm>
              <a:off x="4849960" y="2417774"/>
              <a:ext cx="537626" cy="537560"/>
            </a:xfrm>
            <a:prstGeom prst="ellipse">
              <a:avLst/>
            </a:prstGeom>
            <a:gradFill>
              <a:gsLst>
                <a:gs pos="4700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93" name="椭圆 34"/>
            <p:cNvSpPr/>
            <p:nvPr/>
          </p:nvSpPr>
          <p:spPr>
            <a:xfrm>
              <a:off x="5004474" y="2548990"/>
              <a:ext cx="228597" cy="270897"/>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400">
                <a:cs typeface="+mn-ea"/>
                <a:sym typeface="+mn-lt"/>
              </a:endParaRPr>
            </a:p>
          </p:txBody>
        </p:sp>
      </p:grpSp>
      <p:sp>
        <p:nvSpPr>
          <p:cNvPr id="23" name="TextBox 25"/>
          <p:cNvSpPr txBox="1">
            <a:spLocks noChangeArrowheads="1"/>
          </p:cNvSpPr>
          <p:nvPr/>
        </p:nvSpPr>
        <p:spPr bwMode="auto">
          <a:xfrm>
            <a:off x="324188" y="37195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tx1">
                    <a:lumMod val="75000"/>
                    <a:lumOff val="25000"/>
                  </a:schemeClr>
                </a:solidFill>
                <a:latin typeface="+mn-lt"/>
                <a:ea typeface="+mn-ea"/>
                <a:cs typeface="+mn-ea"/>
                <a:sym typeface="+mn-lt"/>
              </a:rPr>
              <a:t>经济实践</a:t>
            </a:r>
            <a:endParaRPr lang="zh-CN" altLang="en-US" sz="2400" b="1" dirty="0">
              <a:solidFill>
                <a:schemeClr val="tx1">
                  <a:lumMod val="75000"/>
                  <a:lumOff val="25000"/>
                </a:schemeClr>
              </a:solidFill>
              <a:latin typeface="+mn-lt"/>
              <a:ea typeface="+mn-ea"/>
              <a:cs typeface="+mn-ea"/>
              <a:sym typeface="+mn-lt"/>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5644"/>
          <a:stretch>
            <a:fillRect/>
          </a:stretch>
        </p:blipFill>
        <p:spPr>
          <a:xfrm>
            <a:off x="324188" y="3429000"/>
            <a:ext cx="4758117" cy="2548628"/>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88" y="1159228"/>
            <a:ext cx="4758117" cy="2689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1+#ppt_w/2"/>
                                          </p:val>
                                        </p:tav>
                                        <p:tav tm="100000">
                                          <p:val>
                                            <p:strVal val="#ppt_x"/>
                                          </p:val>
                                        </p:tav>
                                      </p:tavLst>
                                    </p:anim>
                                    <p:anim calcmode="lin" valueType="num">
                                      <p:cBhvr additive="base">
                                        <p:cTn id="8"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ISPRING_PRESENTATION_TITLE" val="简约蓝色商务工作汇报总结通用PPT模板"/>
  <p:tag name="ISPRING_FIRST_PUBLISH" val="1"/>
  <p:tag name="commondata" val="eyJoZGlkIjoiNmZmMjJkNTI5MzQwNmVjYjA3M2RkZjQzNmUwZmY2OTkifQ=="/>
</p:tagLst>
</file>

<file path=ppt/theme/theme1.xml><?xml version="1.0" encoding="utf-8"?>
<a:theme xmlns:a="http://schemas.openxmlformats.org/drawingml/2006/main" name="第一PPT，www.1ppt.com">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q3bpponm">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阿里巴巴普惠体 R"/>
        <a:ea typeface=""/>
        <a:cs typeface=""/>
        <a:font script="Jpan" typeface="游ゴシック"/>
        <a:font script="Hang" typeface="맑은 고딕"/>
        <a:font script="Hans" typeface="阿里巴巴普惠体 R"/>
        <a:font script="Hant" typeface="新細明體"/>
        <a:font script="Arab" typeface="阿里巴巴普惠体 R"/>
        <a:font script="Hebr" typeface="阿里巴巴普惠体 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阿里巴巴普惠体 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阿里巴巴普惠体 R"/>
        <a:ea typeface=""/>
        <a:cs typeface=""/>
        <a:font script="Jpan" typeface="ＭＳ Ｐゴシック"/>
        <a:font script="Hang" typeface="맑은 고딕"/>
        <a:font script="Hans" typeface="阿里巴巴普惠体 R"/>
        <a:font script="Hant" typeface="新細明體"/>
        <a:font script="Arab" typeface="阿里巴巴普惠体 R"/>
        <a:font script="Hebr" typeface="阿里巴巴普惠体 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7630</Words>
  <Application>WPS 演示</Application>
  <PresentationFormat>宽屏</PresentationFormat>
  <Paragraphs>272</Paragraphs>
  <Slides>26</Slides>
  <Notes>26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宋体</vt:lpstr>
      <vt:lpstr>Wingdings</vt:lpstr>
      <vt:lpstr>阿里巴巴普惠体 R</vt:lpstr>
      <vt:lpstr>Calibri</vt:lpstr>
      <vt:lpstr>方正细谭黑简体</vt:lpstr>
      <vt:lpstr>黑体</vt:lpstr>
      <vt:lpstr>方正尚酷简体</vt:lpstr>
      <vt:lpstr>Times New Roman</vt:lpstr>
      <vt:lpstr>Calibri</vt:lpstr>
      <vt:lpstr>EngraversGothic BT</vt:lpstr>
      <vt:lpstr>NumberOnly</vt:lpstr>
      <vt:lpstr>微软雅黑</vt:lpstr>
      <vt:lpstr>Arial Unicode MS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第一PPT，www.1ppt.com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简洁蓝色</dc:title>
  <dc:creator>第一PPT</dc:creator>
  <cp:keywords>www.1ppt.com</cp:keywords>
  <dc:description>www.1ppt.com</dc:description>
  <cp:lastModifiedBy>微信用户</cp:lastModifiedBy>
  <cp:revision>38</cp:revision>
  <dcterms:created xsi:type="dcterms:W3CDTF">2019-01-23T14:50:00Z</dcterms:created>
  <dcterms:modified xsi:type="dcterms:W3CDTF">2024-01-03T00:22:57Z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1CFFA24515E641F8B48FA0565F7DC6A5_12</vt:lpwstr>
  </property>
</Properties>
</file>